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45"/>
  </p:notesMasterIdLst>
  <p:handoutMasterIdLst>
    <p:handoutMasterId r:id="rId46"/>
  </p:handoutMasterIdLst>
  <p:sldIdLst>
    <p:sldId id="260" r:id="rId4"/>
    <p:sldId id="296" r:id="rId5"/>
    <p:sldId id="300" r:id="rId6"/>
    <p:sldId id="309" r:id="rId7"/>
    <p:sldId id="319" r:id="rId8"/>
    <p:sldId id="320" r:id="rId9"/>
    <p:sldId id="347" r:id="rId10"/>
    <p:sldId id="321" r:id="rId11"/>
    <p:sldId id="323" r:id="rId12"/>
    <p:sldId id="322" r:id="rId13"/>
    <p:sldId id="303" r:id="rId14"/>
    <p:sldId id="278" r:id="rId15"/>
    <p:sldId id="279" r:id="rId16"/>
    <p:sldId id="326" r:id="rId17"/>
    <p:sldId id="324" r:id="rId18"/>
    <p:sldId id="327" r:id="rId19"/>
    <p:sldId id="328" r:id="rId20"/>
    <p:sldId id="329" r:id="rId21"/>
    <p:sldId id="331" r:id="rId22"/>
    <p:sldId id="337" r:id="rId23"/>
    <p:sldId id="336" r:id="rId24"/>
    <p:sldId id="342" r:id="rId25"/>
    <p:sldId id="333" r:id="rId26"/>
    <p:sldId id="338" r:id="rId27"/>
    <p:sldId id="339" r:id="rId28"/>
    <p:sldId id="340" r:id="rId29"/>
    <p:sldId id="341" r:id="rId30"/>
    <p:sldId id="334" r:id="rId31"/>
    <p:sldId id="335" r:id="rId32"/>
    <p:sldId id="343" r:id="rId33"/>
    <p:sldId id="344" r:id="rId34"/>
    <p:sldId id="348" r:id="rId35"/>
    <p:sldId id="350" r:id="rId36"/>
    <p:sldId id="345" r:id="rId37"/>
    <p:sldId id="346" r:id="rId38"/>
    <p:sldId id="353" r:id="rId39"/>
    <p:sldId id="332" r:id="rId40"/>
    <p:sldId id="330" r:id="rId41"/>
    <p:sldId id="349" r:id="rId42"/>
    <p:sldId id="351" r:id="rId43"/>
    <p:sldId id="352" r:id="rId4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98"/>
    <a:srgbClr val="E6E374"/>
    <a:srgbClr val="DFDA4D"/>
    <a:srgbClr val="D2AA00"/>
    <a:srgbClr val="E5E143"/>
    <a:srgbClr val="96AFD9"/>
    <a:srgbClr val="90AFD9"/>
    <a:srgbClr val="8DAFD9"/>
    <a:srgbClr val="8DAFDE"/>
    <a:srgbClr val="8D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115" d="100"/>
          <a:sy n="115" d="100"/>
        </p:scale>
        <p:origin x="-15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-meteo.oma.be\roeland\multiregression\EESC_WMO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794672158208193"/>
          <c:y val="1.963985092077337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350721420643732E-2"/>
          <c:y val="0.10965630114566285"/>
          <c:w val="0.8867924528301887"/>
          <c:h val="0.78723404255319152"/>
        </c:manualLayout>
      </c:layout>
      <c:scatterChart>
        <c:scatterStyle val="smoothMarker"/>
        <c:varyColors val="0"/>
        <c:ser>
          <c:idx val="0"/>
          <c:order val="0"/>
          <c:tx>
            <c:v>EESC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[EESC_WMO2010.xls]Data!$S$9:$S$69</c:f>
              <c:numCache>
                <c:formatCode>General</c:formatCode>
                <c:ptCount val="61"/>
                <c:pt idx="0">
                  <c:v>1958</c:v>
                </c:pt>
                <c:pt idx="1">
                  <c:v>1959</c:v>
                </c:pt>
                <c:pt idx="2">
                  <c:v>1960</c:v>
                </c:pt>
                <c:pt idx="3">
                  <c:v>1961</c:v>
                </c:pt>
                <c:pt idx="4">
                  <c:v>1962</c:v>
                </c:pt>
                <c:pt idx="5">
                  <c:v>1963</c:v>
                </c:pt>
                <c:pt idx="6">
                  <c:v>1964</c:v>
                </c:pt>
                <c:pt idx="7">
                  <c:v>1965</c:v>
                </c:pt>
                <c:pt idx="8">
                  <c:v>1966</c:v>
                </c:pt>
                <c:pt idx="9">
                  <c:v>1967</c:v>
                </c:pt>
                <c:pt idx="10">
                  <c:v>1968</c:v>
                </c:pt>
                <c:pt idx="11">
                  <c:v>1969</c:v>
                </c:pt>
                <c:pt idx="12">
                  <c:v>1970</c:v>
                </c:pt>
                <c:pt idx="13">
                  <c:v>1971</c:v>
                </c:pt>
                <c:pt idx="14">
                  <c:v>1972</c:v>
                </c:pt>
                <c:pt idx="15">
                  <c:v>1973</c:v>
                </c:pt>
                <c:pt idx="16">
                  <c:v>1974</c:v>
                </c:pt>
                <c:pt idx="17">
                  <c:v>1975</c:v>
                </c:pt>
                <c:pt idx="18">
                  <c:v>1976</c:v>
                </c:pt>
                <c:pt idx="19">
                  <c:v>1977</c:v>
                </c:pt>
                <c:pt idx="20">
                  <c:v>1978</c:v>
                </c:pt>
                <c:pt idx="21">
                  <c:v>1979</c:v>
                </c:pt>
                <c:pt idx="22">
                  <c:v>1980</c:v>
                </c:pt>
                <c:pt idx="23">
                  <c:v>1981</c:v>
                </c:pt>
                <c:pt idx="24">
                  <c:v>1982</c:v>
                </c:pt>
                <c:pt idx="25">
                  <c:v>1983</c:v>
                </c:pt>
                <c:pt idx="26">
                  <c:v>1984</c:v>
                </c:pt>
                <c:pt idx="27">
                  <c:v>1985</c:v>
                </c:pt>
                <c:pt idx="28">
                  <c:v>1986</c:v>
                </c:pt>
                <c:pt idx="29">
                  <c:v>1987</c:v>
                </c:pt>
                <c:pt idx="30">
                  <c:v>1988</c:v>
                </c:pt>
                <c:pt idx="31">
                  <c:v>1989</c:v>
                </c:pt>
                <c:pt idx="32">
                  <c:v>1990</c:v>
                </c:pt>
                <c:pt idx="33">
                  <c:v>1991</c:v>
                </c:pt>
                <c:pt idx="34">
                  <c:v>1992</c:v>
                </c:pt>
                <c:pt idx="35">
                  <c:v>1993</c:v>
                </c:pt>
                <c:pt idx="36">
                  <c:v>1994</c:v>
                </c:pt>
                <c:pt idx="37">
                  <c:v>1995</c:v>
                </c:pt>
                <c:pt idx="38">
                  <c:v>1996</c:v>
                </c:pt>
                <c:pt idx="39">
                  <c:v>1997</c:v>
                </c:pt>
                <c:pt idx="40">
                  <c:v>1998</c:v>
                </c:pt>
                <c:pt idx="41">
                  <c:v>1999</c:v>
                </c:pt>
                <c:pt idx="42">
                  <c:v>2000</c:v>
                </c:pt>
                <c:pt idx="43">
                  <c:v>2001</c:v>
                </c:pt>
                <c:pt idx="44">
                  <c:v>2002</c:v>
                </c:pt>
                <c:pt idx="45">
                  <c:v>2003</c:v>
                </c:pt>
                <c:pt idx="46">
                  <c:v>2004</c:v>
                </c:pt>
                <c:pt idx="47">
                  <c:v>2005</c:v>
                </c:pt>
                <c:pt idx="48">
                  <c:v>2006</c:v>
                </c:pt>
                <c:pt idx="49">
                  <c:v>2007</c:v>
                </c:pt>
                <c:pt idx="50">
                  <c:v>2008</c:v>
                </c:pt>
                <c:pt idx="51">
                  <c:v>2009</c:v>
                </c:pt>
                <c:pt idx="52">
                  <c:v>2010</c:v>
                </c:pt>
                <c:pt idx="53">
                  <c:v>2011</c:v>
                </c:pt>
                <c:pt idx="54">
                  <c:v>2012</c:v>
                </c:pt>
                <c:pt idx="55">
                  <c:v>2013</c:v>
                </c:pt>
                <c:pt idx="56">
                  <c:v>2014</c:v>
                </c:pt>
                <c:pt idx="57">
                  <c:v>2015</c:v>
                </c:pt>
                <c:pt idx="58">
                  <c:v>2016</c:v>
                </c:pt>
                <c:pt idx="59">
                  <c:v>2017</c:v>
                </c:pt>
                <c:pt idx="60">
                  <c:v>2018</c:v>
                </c:pt>
              </c:numCache>
            </c:numRef>
          </c:xVal>
          <c:yVal>
            <c:numRef>
              <c:f>[EESC_WMO2010.xls]Data!$R$9:$R$69</c:f>
              <c:numCache>
                <c:formatCode>0.00</c:formatCode>
                <c:ptCount val="61"/>
                <c:pt idx="0">
                  <c:v>550.95399999999995</c:v>
                </c:pt>
                <c:pt idx="1">
                  <c:v>562.37400000000002</c:v>
                </c:pt>
                <c:pt idx="2">
                  <c:v>573.79399999999998</c:v>
                </c:pt>
                <c:pt idx="3">
                  <c:v>585.21399999999994</c:v>
                </c:pt>
                <c:pt idx="4">
                  <c:v>596.63400000000001</c:v>
                </c:pt>
                <c:pt idx="5">
                  <c:v>608.05400000000009</c:v>
                </c:pt>
                <c:pt idx="6">
                  <c:v>624.83999999999992</c:v>
                </c:pt>
                <c:pt idx="7">
                  <c:v>641.62599999999998</c:v>
                </c:pt>
                <c:pt idx="8">
                  <c:v>658.41200000000003</c:v>
                </c:pt>
                <c:pt idx="9">
                  <c:v>675.19799999999998</c:v>
                </c:pt>
                <c:pt idx="10">
                  <c:v>691.98399999999992</c:v>
                </c:pt>
                <c:pt idx="11">
                  <c:v>719.46767999999997</c:v>
                </c:pt>
                <c:pt idx="12">
                  <c:v>746.95136000000002</c:v>
                </c:pt>
                <c:pt idx="13">
                  <c:v>774.43503999999996</c:v>
                </c:pt>
                <c:pt idx="14">
                  <c:v>801.91871999999989</c:v>
                </c:pt>
                <c:pt idx="15">
                  <c:v>829.40239999999994</c:v>
                </c:pt>
                <c:pt idx="16">
                  <c:v>872.6382000000001</c:v>
                </c:pt>
                <c:pt idx="17">
                  <c:v>915.87400000000002</c:v>
                </c:pt>
                <c:pt idx="18">
                  <c:v>959.10979999999995</c:v>
                </c:pt>
                <c:pt idx="19">
                  <c:v>1002.3456000000001</c:v>
                </c:pt>
                <c:pt idx="20">
                  <c:v>1045.5814</c:v>
                </c:pt>
                <c:pt idx="21">
                  <c:v>1099.0455999999999</c:v>
                </c:pt>
                <c:pt idx="22">
                  <c:v>1152.5098000000003</c:v>
                </c:pt>
                <c:pt idx="23">
                  <c:v>1205.9740000000002</c:v>
                </c:pt>
                <c:pt idx="24">
                  <c:v>1259.4382000000001</c:v>
                </c:pt>
                <c:pt idx="25">
                  <c:v>1312.9023999999999</c:v>
                </c:pt>
                <c:pt idx="26">
                  <c:v>1362.2424000000001</c:v>
                </c:pt>
                <c:pt idx="27">
                  <c:v>1408.6056000000001</c:v>
                </c:pt>
                <c:pt idx="28">
                  <c:v>1454.7669999999998</c:v>
                </c:pt>
                <c:pt idx="29">
                  <c:v>1502.7905999999998</c:v>
                </c:pt>
                <c:pt idx="30">
                  <c:v>1554.2408</c:v>
                </c:pt>
                <c:pt idx="31">
                  <c:v>1604.2534000000001</c:v>
                </c:pt>
                <c:pt idx="32">
                  <c:v>1660.2467999999999</c:v>
                </c:pt>
                <c:pt idx="33">
                  <c:v>1724.0598</c:v>
                </c:pt>
                <c:pt idx="34">
                  <c:v>1786.8355999999999</c:v>
                </c:pt>
                <c:pt idx="35">
                  <c:v>1846.7213999999999</c:v>
                </c:pt>
                <c:pt idx="36">
                  <c:v>1892.0897999999997</c:v>
                </c:pt>
                <c:pt idx="37">
                  <c:v>1927.0018000000002</c:v>
                </c:pt>
                <c:pt idx="38">
                  <c:v>1953.0473999999999</c:v>
                </c:pt>
                <c:pt idx="39">
                  <c:v>1956.848</c:v>
                </c:pt>
                <c:pt idx="40">
                  <c:v>1949.6587999999999</c:v>
                </c:pt>
                <c:pt idx="41">
                  <c:v>1927.904</c:v>
                </c:pt>
                <c:pt idx="42">
                  <c:v>1906.5392000000002</c:v>
                </c:pt>
                <c:pt idx="43">
                  <c:v>1889.37</c:v>
                </c:pt>
                <c:pt idx="44">
                  <c:v>1875.1333999999997</c:v>
                </c:pt>
                <c:pt idx="45">
                  <c:v>1843.7404000000001</c:v>
                </c:pt>
                <c:pt idx="46">
                  <c:v>1814.7581999999998</c:v>
                </c:pt>
                <c:pt idx="47">
                  <c:v>1788.9843999999998</c:v>
                </c:pt>
                <c:pt idx="48">
                  <c:v>1774.1243999999999</c:v>
                </c:pt>
                <c:pt idx="49">
                  <c:v>1755.451</c:v>
                </c:pt>
                <c:pt idx="50">
                  <c:v>1739.3982000000001</c:v>
                </c:pt>
                <c:pt idx="51">
                  <c:v>1721.1384000000003</c:v>
                </c:pt>
                <c:pt idx="52">
                  <c:v>1706.8357999999998</c:v>
                </c:pt>
                <c:pt idx="53">
                  <c:v>1690.4668000000004</c:v>
                </c:pt>
                <c:pt idx="54">
                  <c:v>1668.7588000000001</c:v>
                </c:pt>
                <c:pt idx="55">
                  <c:v>1656.5104000000001</c:v>
                </c:pt>
                <c:pt idx="56">
                  <c:v>1644.4358</c:v>
                </c:pt>
                <c:pt idx="57">
                  <c:v>1632.1072000000001</c:v>
                </c:pt>
                <c:pt idx="58">
                  <c:v>1615.6804</c:v>
                </c:pt>
                <c:pt idx="59">
                  <c:v>1603.2843999999998</c:v>
                </c:pt>
                <c:pt idx="60">
                  <c:v>1590.0714000000003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305792"/>
        <c:axId val="82308096"/>
      </c:scatterChart>
      <c:valAx>
        <c:axId val="82305792"/>
        <c:scaling>
          <c:orientation val="minMax"/>
          <c:max val="2020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Year</a:t>
                </a:r>
              </a:p>
            </c:rich>
          </c:tx>
          <c:layout>
            <c:manualLayout>
              <c:xMode val="edge"/>
              <c:yMode val="edge"/>
              <c:x val="0.51054380864132898"/>
              <c:y val="0.945990152816493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308096"/>
        <c:crosses val="autoZero"/>
        <c:crossBetween val="midCat"/>
      </c:valAx>
      <c:valAx>
        <c:axId val="82308096"/>
        <c:scaling>
          <c:orientation val="minMax"/>
          <c:max val="2000"/>
          <c:min val="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ppt</a:t>
                </a:r>
              </a:p>
            </c:rich>
          </c:tx>
          <c:layout>
            <c:manualLayout>
              <c:xMode val="edge"/>
              <c:yMode val="edge"/>
              <c:x val="6.9962673719981472E-3"/>
              <c:y val="0.52045104067589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305792"/>
        <c:crosses val="autoZero"/>
        <c:crossBetween val="midCat"/>
        <c:majorUnit val="250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7A714-446F-45D7-B185-BA21B8870CB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489219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20.06.2013</a:t>
            </a:r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Denkdag projecten 28,36 en 37 - Belspo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CC0D7-3F1E-4687-9CB3-11F2CDC330D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695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5616" y="692696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165304"/>
            <a:ext cx="1828800" cy="365125"/>
          </a:xfrm>
        </p:spPr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172200"/>
            <a:ext cx="2838400" cy="365125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</a:t>
            </a:r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Conference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15/11/2015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182880" indent="0" algn="l">
              <a:buNone/>
              <a:defRPr sz="5400"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43" y="6021288"/>
            <a:ext cx="66994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4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6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0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41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6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011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43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46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376243"/>
            <a:ext cx="1368152" cy="365125"/>
          </a:xfrm>
        </p:spPr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376243"/>
            <a:ext cx="2838400" cy="365125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</a:t>
            </a:r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Conference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15/11/2015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7"/>
            <a:ext cx="486055" cy="648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43" y="6021288"/>
            <a:ext cx="66994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99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25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51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03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964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37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11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303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723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9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918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12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93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6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8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6" y="5949280"/>
            <a:ext cx="478064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7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20/6/2013</a:t>
            </a:r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Conferenties 29/09/2013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F38C-7028-4C87-9B4E-9FCD9326D1C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20/6/2013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Conferenties 29/09/2013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8E68-8BE8-4378-84C0-9EFF77CACBB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0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be/url?sa=i&amp;rct=j&amp;q=&amp;esrc=s&amp;source=images&amp;cd=&amp;cad=rja&amp;uact=8&amp;ved=0ahUKEwiZwYmruKbJAhXMVRQKHdw4AVUQjRwIBw&amp;url=http://abnoos.co/en/component/k2/solar-radiation-measurement&amp;bvm=bv.108194040,d.d24&amp;psig=AFQjCNGsRMfSG3CkHH2GM0Bb9LKolywfZQ&amp;ust=144836436472117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ZwYmruKbJAhXMVRQKHdw4AVUQjRwIBw&amp;url=http://abnoos.co/en/component/k2/solar-radiation-measurement&amp;bvm=bv.108194040,d.d24&amp;psig=AFQjCNGsRMfSG3CkHH2GM0Bb9LKolywfZQ&amp;ust=144836436472117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ZwYmruKbJAhXMVRQKHdw4AVUQjRwIBw&amp;url=http://abnoos.co/en/component/k2/solar-radiation-measurement&amp;bvm=bv.108194040,d.d24&amp;psig=AFQjCNGsRMfSG3CkHH2GM0Bb9LKolywfZQ&amp;ust=144836436472117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ZwYmruKbJAhXMVRQKHdw4AVUQjRwIBw&amp;url=http://abnoos.co/en/component/k2/solar-radiation-measurement&amp;bvm=bv.108194040,d.d24&amp;psig=AFQjCNGsRMfSG3CkHH2GM0Bb9LKolywfZQ&amp;ust=144836436472117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ZwYmruKbJAhXMVRQKHdw4AVUQjRwIBw&amp;url=http://abnoos.co/en/component/k2/solar-radiation-measurement&amp;bvm=bv.108194040,d.d24&amp;psig=AFQjCNGsRMfSG3CkHH2GM0Bb9LKolywfZQ&amp;ust=144836436472117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be/url?sa=i&amp;rct=j&amp;q=&amp;esrc=s&amp;source=images&amp;cd=&amp;cad=rja&amp;uact=8&amp;ved=0ahUKEwiZwYmruKbJAhXMVRQKHdw4AVUQjRwIBw&amp;url=http://abnoos.co/en/component/k2/solar-radiation-measurement&amp;bvm=bv.108194040,d.d24&amp;psig=AFQjCNGsRMfSG3CkHH2GM0Bb9LKolywfZQ&amp;ust=144836436472117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be/url?sa=i&amp;rct=j&amp;q=&amp;esrc=s&amp;source=images&amp;cd=&amp;cad=rja&amp;uact=8&amp;ved=0CAcQjRxqFQoTCPbq5OifmMkCFQZbFAodjbUPbw&amp;url=http://www.dropletmeasurement.com/ecc-ozonesonde&amp;psig=AFQjCNGAsQeL1MvJloftLN5kcvyzBSHFNQ&amp;ust=144787685337128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992887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fr-BE" sz="4800" dirty="0" smtClean="0"/>
              <a:t>45 years of ozone observations at RMI:       an </a:t>
            </a:r>
            <a:r>
              <a:rPr lang="en-GB" sz="4800" dirty="0" smtClean="0"/>
              <a:t>overview</a:t>
            </a:r>
            <a:endParaRPr lang="en-GB" sz="48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763688" y="3645024"/>
            <a:ext cx="5637010" cy="1800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GB" sz="11200" dirty="0" smtClean="0"/>
              <a:t>Roeland Van </a:t>
            </a:r>
            <a:r>
              <a:rPr lang="en-GB" sz="11200" dirty="0" err="1" smtClean="0"/>
              <a:t>Malderen</a:t>
            </a:r>
            <a:endParaRPr lang="en-GB" sz="11200" dirty="0" smtClean="0"/>
          </a:p>
          <a:p>
            <a:pPr algn="ctr"/>
            <a:endParaRPr lang="en-GB" sz="8000" dirty="0" smtClean="0"/>
          </a:p>
          <a:p>
            <a:pPr algn="ctr"/>
            <a:r>
              <a:rPr lang="en-GB" sz="7200" dirty="0" smtClean="0"/>
              <a:t>Scientific Service “Observations”</a:t>
            </a:r>
          </a:p>
          <a:p>
            <a:pPr algn="ctr"/>
            <a:r>
              <a:rPr lang="en-GB" sz="7200" dirty="0" smtClean="0"/>
              <a:t>Sub-service “Weather Instruments”</a:t>
            </a:r>
          </a:p>
          <a:p>
            <a:pPr algn="ctr"/>
            <a:r>
              <a:rPr lang="en-GB" sz="7200" dirty="0" smtClean="0"/>
              <a:t>Co-funded by STCE</a:t>
            </a:r>
          </a:p>
          <a:p>
            <a:endParaRPr lang="en-GB" dirty="0"/>
          </a:p>
        </p:txBody>
      </p:sp>
      <p:sp>
        <p:nvSpPr>
          <p:cNvPr id="5" name="Subtitle 10"/>
          <p:cNvSpPr txBox="1">
            <a:spLocks/>
          </p:cNvSpPr>
          <p:nvPr/>
        </p:nvSpPr>
        <p:spPr>
          <a:xfrm>
            <a:off x="1979712" y="5913276"/>
            <a:ext cx="6840760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70C0"/>
                </a:solidFill>
              </a:rPr>
              <a:t>Thanks to </a:t>
            </a:r>
            <a:r>
              <a:rPr lang="en-GB" dirty="0" smtClean="0">
                <a:solidFill>
                  <a:srgbClr val="0070C0"/>
                </a:solidFill>
              </a:rPr>
              <a:t>Dirk De </a:t>
            </a:r>
            <a:r>
              <a:rPr lang="en-GB" dirty="0" err="1" smtClean="0">
                <a:solidFill>
                  <a:srgbClr val="0070C0"/>
                </a:solidFill>
              </a:rPr>
              <a:t>Muer</a:t>
            </a:r>
            <a:r>
              <a:rPr lang="en-GB" dirty="0" smtClean="0">
                <a:solidFill>
                  <a:srgbClr val="0070C0"/>
                </a:solidFill>
              </a:rPr>
              <a:t>, Hugo </a:t>
            </a:r>
            <a:r>
              <a:rPr lang="en-GB" dirty="0" smtClean="0">
                <a:solidFill>
                  <a:srgbClr val="0070C0"/>
                </a:solidFill>
              </a:rPr>
              <a:t>De </a:t>
            </a:r>
            <a:r>
              <a:rPr lang="en-GB" dirty="0" smtClean="0">
                <a:solidFill>
                  <a:srgbClr val="0070C0"/>
                </a:solidFill>
              </a:rPr>
              <a:t>Backer               </a:t>
            </a:r>
            <a:r>
              <a:rPr lang="en-GB" dirty="0" smtClean="0">
                <a:solidFill>
                  <a:srgbClr val="0070C0"/>
                </a:solidFill>
              </a:rPr>
              <a:t>and all ozone sounding/Dobson operators!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335280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2736"/>
            <a:ext cx="5601176" cy="2868454"/>
          </a:xfrm>
          <a:prstGeom prst="rect">
            <a:avLst/>
          </a:prstGeom>
        </p:spPr>
      </p:pic>
      <p:pic>
        <p:nvPicPr>
          <p:cNvPr id="1026" name="Picture 2" descr="Average ozone hole area and minimum ozone for years 1979 to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" y="1052736"/>
            <a:ext cx="3314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652" y="105273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FF0000"/>
                </a:solidFill>
              </a:rPr>
              <a:t>Antarctica</a:t>
            </a:r>
            <a:r>
              <a:rPr lang="fr-BE" dirty="0" smtClean="0"/>
              <a:t> 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933056"/>
            <a:ext cx="44672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47664" y="428380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FF0000"/>
                </a:solidFill>
              </a:rPr>
              <a:t>Globally</a:t>
            </a:r>
            <a:r>
              <a:rPr lang="fr-BE" dirty="0" smtClean="0"/>
              <a:t> </a:t>
            </a:r>
            <a:endParaRPr lang="nl-NL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4427984" y="4077072"/>
            <a:ext cx="4608512" cy="2376264"/>
          </a:xfrm>
        </p:spPr>
        <p:txBody>
          <a:bodyPr wrap="square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onset of ozone recovery?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full recovery not earlier than 2050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urface warming/ozone loss                    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/>
              <a:t>stratospheric cooling                           </a:t>
            </a:r>
            <a:r>
              <a:rPr lang="en-US" sz="1800" dirty="0" smtClean="0">
                <a:sym typeface="Wingdings" pitchFamily="2" charset="2"/>
              </a:rPr>
              <a:t> slow down/speed up O</a:t>
            </a:r>
            <a:r>
              <a:rPr lang="en-US" sz="1800" baseline="-25000" dirty="0" smtClean="0">
                <a:sym typeface="Wingdings" pitchFamily="2" charset="2"/>
              </a:rPr>
              <a:t>3</a:t>
            </a:r>
            <a:r>
              <a:rPr lang="en-US" sz="1800" dirty="0" smtClean="0">
                <a:sym typeface="Wingdings" pitchFamily="2" charset="2"/>
              </a:rPr>
              <a:t> recovery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ym typeface="Wingdings" pitchFamily="2" charset="2"/>
              </a:rPr>
              <a:t>c</a:t>
            </a:r>
            <a:r>
              <a:rPr lang="en-US" sz="1800" dirty="0" smtClean="0">
                <a:sym typeface="Wingdings" pitchFamily="2" charset="2"/>
              </a:rPr>
              <a:t>limate change also affects circulations (e.g. Brewer-Dobson), which               affects ozone recovery</a:t>
            </a:r>
            <a:endParaRPr lang="en-US" sz="1800" dirty="0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4643193" y="6381328"/>
            <a:ext cx="2521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From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WMO </a:t>
            </a:r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Scientific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Assessment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of Ozone </a:t>
            </a:r>
            <a:r>
              <a:rPr lang="fr-BE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Depletion</a:t>
            </a:r>
            <a:r>
              <a:rPr lang="fr-B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, 2014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3" y="557808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Ozone </a:t>
            </a:r>
            <a:r>
              <a:rPr lang="fr-BE" sz="2800" dirty="0" err="1" smtClean="0"/>
              <a:t>Recovery</a:t>
            </a:r>
            <a:r>
              <a:rPr lang="fr-BE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4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7838"/>
            <a:ext cx="5715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652121" y="1277838"/>
            <a:ext cx="3491880" cy="517549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otal ozone is generally lowest at the equator and highest in polar regions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zone production is highest in the tropics (high solar UV), but this ozone is transported towards the poles by large-scale stratospheric circulation of air.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his transport of ozone is strongest during late fall and winter and in NH.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zone hole in the Antarctic in September-October (low temperatures for PSC formation + UV) 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Global distribution of total ozone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111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179512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Measuring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ozone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theozonehole.com/images/ozone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7886"/>
            <a:ext cx="37623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9184" y="3582048"/>
            <a:ext cx="8666929" cy="2364810"/>
            <a:chOff x="329184" y="3582048"/>
            <a:chExt cx="8666929" cy="2364810"/>
          </a:xfrm>
        </p:grpSpPr>
        <p:pic>
          <p:nvPicPr>
            <p:cNvPr id="23" name="Picture 10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0545" y="4293096"/>
              <a:ext cx="1125568" cy="1653762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ontent Placeholder 4"/>
            <p:cNvSpPr txBox="1">
              <a:spLocks/>
            </p:cNvSpPr>
            <p:nvPr/>
          </p:nvSpPr>
          <p:spPr>
            <a:xfrm>
              <a:off x="329184" y="3582048"/>
              <a:ext cx="4032448" cy="151216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endParaRPr lang="en-US" sz="1800" dirty="0" smtClean="0"/>
            </a:p>
            <a:p>
              <a:pPr lvl="1">
                <a:buFont typeface="Wingdings" pitchFamily="2" charset="2"/>
                <a:buChar char="ü"/>
              </a:pPr>
              <a:r>
                <a:rPr lang="en-US" sz="1600" dirty="0" smtClean="0"/>
                <a:t>total O</a:t>
              </a:r>
              <a:r>
                <a:rPr lang="en-US" sz="1600" baseline="-25000" dirty="0" smtClean="0"/>
                <a:t>3</a:t>
              </a:r>
              <a:r>
                <a:rPr lang="en-US" sz="1600" dirty="0" smtClean="0"/>
                <a:t> column measurements  with Dobson or Brewer spectrophotometers in the UV   (280-360 nm) since 1971</a:t>
              </a:r>
            </a:p>
            <a:p>
              <a:pPr lvl="1">
                <a:buFont typeface="Arial" pitchFamily="34" charset="0"/>
                <a:buChar char="•"/>
              </a:pP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9184" y="2636912"/>
            <a:ext cx="5466952" cy="3312368"/>
            <a:chOff x="329184" y="2636912"/>
            <a:chExt cx="5466952" cy="3312368"/>
          </a:xfrm>
        </p:grpSpPr>
        <p:grpSp>
          <p:nvGrpSpPr>
            <p:cNvPr id="15" name="Group 14"/>
            <p:cNvGrpSpPr/>
            <p:nvPr/>
          </p:nvGrpSpPr>
          <p:grpSpPr>
            <a:xfrm>
              <a:off x="4048853" y="2636912"/>
              <a:ext cx="1747283" cy="3312368"/>
              <a:chOff x="3995936" y="2420888"/>
              <a:chExt cx="1747283" cy="3312368"/>
            </a:xfrm>
          </p:grpSpPr>
          <p:pic>
            <p:nvPicPr>
              <p:cNvPr id="24" name="Picture 4" descr="PA03004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183" y="5246905"/>
                <a:ext cx="650042" cy="486351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P101010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420888"/>
                <a:ext cx="1747283" cy="2335338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Freeform 28"/>
              <p:cNvSpPr/>
              <p:nvPr/>
            </p:nvSpPr>
            <p:spPr>
              <a:xfrm>
                <a:off x="4607223" y="4437112"/>
                <a:ext cx="91370" cy="815670"/>
              </a:xfrm>
              <a:custGeom>
                <a:avLst/>
                <a:gdLst>
                  <a:gd name="connsiteX0" fmla="*/ 0 w 307545"/>
                  <a:gd name="connsiteY0" fmla="*/ 2286000 h 2286000"/>
                  <a:gd name="connsiteX1" fmla="*/ 133350 w 307545"/>
                  <a:gd name="connsiteY1" fmla="*/ 1847850 h 2286000"/>
                  <a:gd name="connsiteX2" fmla="*/ 209550 w 307545"/>
                  <a:gd name="connsiteY2" fmla="*/ 1485900 h 2286000"/>
                  <a:gd name="connsiteX3" fmla="*/ 304800 w 307545"/>
                  <a:gd name="connsiteY3" fmla="*/ 876300 h 2286000"/>
                  <a:gd name="connsiteX4" fmla="*/ 266700 w 307545"/>
                  <a:gd name="connsiteY4" fmla="*/ 361950 h 2286000"/>
                  <a:gd name="connsiteX5" fmla="*/ 114300 w 307545"/>
                  <a:gd name="connsiteY5" fmla="*/ 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545" h="2286000">
                    <a:moveTo>
                      <a:pt x="0" y="2286000"/>
                    </a:moveTo>
                    <a:cubicBezTo>
                      <a:pt x="49212" y="2133600"/>
                      <a:pt x="98425" y="1981200"/>
                      <a:pt x="133350" y="1847850"/>
                    </a:cubicBezTo>
                    <a:cubicBezTo>
                      <a:pt x="168275" y="1714500"/>
                      <a:pt x="180975" y="1647825"/>
                      <a:pt x="209550" y="1485900"/>
                    </a:cubicBezTo>
                    <a:cubicBezTo>
                      <a:pt x="238125" y="1323975"/>
                      <a:pt x="295275" y="1063625"/>
                      <a:pt x="304800" y="876300"/>
                    </a:cubicBezTo>
                    <a:cubicBezTo>
                      <a:pt x="314325" y="688975"/>
                      <a:pt x="298450" y="508000"/>
                      <a:pt x="266700" y="361950"/>
                    </a:cubicBezTo>
                    <a:cubicBezTo>
                      <a:pt x="234950" y="215900"/>
                      <a:pt x="174625" y="107950"/>
                      <a:pt x="114300" y="0"/>
                    </a:cubicBezTo>
                  </a:path>
                </a:pathLst>
              </a:custGeom>
              <a:noFill/>
              <a:ln>
                <a:solidFill>
                  <a:srgbClr val="D2A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rgbClr val="C49500"/>
                  </a:solidFill>
                </a:endParaRPr>
              </a:p>
            </p:txBody>
          </p:sp>
        </p:grpSp>
        <p:sp>
          <p:nvSpPr>
            <p:cNvPr id="32" name="Content Placeholder 4"/>
            <p:cNvSpPr txBox="1">
              <a:spLocks/>
            </p:cNvSpPr>
            <p:nvPr/>
          </p:nvSpPr>
          <p:spPr>
            <a:xfrm>
              <a:off x="329184" y="5013176"/>
              <a:ext cx="4032448" cy="93610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buFont typeface="Wingdings" pitchFamily="2" charset="2"/>
                <a:buChar char="ü"/>
              </a:pPr>
              <a:r>
                <a:rPr lang="en-US" sz="1600" dirty="0" smtClean="0"/>
                <a:t>vertical ozone profiles with </a:t>
              </a:r>
              <a:r>
                <a:rPr lang="en-US" sz="1600" dirty="0" err="1" smtClean="0"/>
                <a:t>ozonesondes</a:t>
              </a:r>
              <a:r>
                <a:rPr lang="en-US" sz="1600" dirty="0" smtClean="0"/>
                <a:t> since 1969</a:t>
              </a:r>
            </a:p>
            <a:p>
              <a:pPr lvl="1">
                <a:buFont typeface="Arial" pitchFamily="34" charset="0"/>
                <a:buChar char="•"/>
              </a:pPr>
              <a:endParaRPr lang="en-US" sz="1600" dirty="0"/>
            </a:p>
          </p:txBody>
        </p:sp>
      </p:grp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20272" y="6165304"/>
            <a:ext cx="1368152" cy="365125"/>
          </a:xfrm>
        </p:spPr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032448" cy="4752528"/>
          </a:xfrm>
        </p:spPr>
        <p:txBody>
          <a:bodyPr wrap="square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rom ground-based instruments, from satellites, on board aircraft, from high-altitude balloons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ptical techniques (with Sun and lasers as light sources) or        using chemical reactions that           are unique to ozone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At RMI:</a:t>
            </a:r>
          </a:p>
        </p:txBody>
      </p:sp>
    </p:spTree>
    <p:extLst>
      <p:ext uri="{BB962C8B-B14F-4D97-AF65-F5344CB8AC3E}">
        <p14:creationId xmlns:p14="http://schemas.microsoft.com/office/powerpoint/2010/main" val="40509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03" y="648000"/>
            <a:ext cx="4977193" cy="2989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72008" y="1159118"/>
            <a:ext cx="4067944" cy="27019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Total ozone column measurements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about 100 sites worldwide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ongest time series: </a:t>
            </a:r>
            <a:r>
              <a:rPr lang="en-US" sz="1800" dirty="0" err="1" smtClean="0"/>
              <a:t>Arosa</a:t>
            </a:r>
            <a:r>
              <a:rPr lang="en-US" sz="1800" dirty="0" smtClean="0"/>
              <a:t> (1926)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any new stations between 1957-1962 (Canada, Antarctica, US, </a:t>
            </a:r>
            <a:r>
              <a:rPr lang="en-US" sz="1800" dirty="0" err="1" smtClean="0"/>
              <a:t>Hawai</a:t>
            </a:r>
            <a:r>
              <a:rPr lang="en-US" sz="1800" dirty="0" smtClean="0"/>
              <a:t>) due to the IPY and IGY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Uccle, Dobson #40 operational since 1971, Brewer #16/#178 since 1984/2001.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Brewer #100 at PE in Antarctica since   Dec 2010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29" y="3645025"/>
            <a:ext cx="4976467" cy="3168351"/>
          </a:xfrm>
          <a:ln w="19050">
            <a:solidFill>
              <a:schemeClr val="tx1"/>
            </a:solidFill>
          </a:ln>
        </p:spPr>
      </p:pic>
      <p:sp>
        <p:nvSpPr>
          <p:cNvPr id="26" name="Content Placeholder 4"/>
          <p:cNvSpPr txBox="1">
            <a:spLocks/>
          </p:cNvSpPr>
          <p:nvPr/>
        </p:nvSpPr>
        <p:spPr>
          <a:xfrm>
            <a:off x="35496" y="3861048"/>
            <a:ext cx="3888432" cy="25922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500" dirty="0" err="1" smtClean="0">
                <a:solidFill>
                  <a:srgbClr val="FF0000"/>
                </a:solidFill>
              </a:rPr>
              <a:t>Ozonesonde</a:t>
            </a:r>
            <a:r>
              <a:rPr lang="en-US" sz="1500" dirty="0" smtClean="0">
                <a:solidFill>
                  <a:srgbClr val="FF0000"/>
                </a:solidFill>
              </a:rPr>
              <a:t> observations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around 60 sites worldwide 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e</a:t>
            </a:r>
            <a:r>
              <a:rPr lang="en-US" sz="1500" dirty="0" smtClean="0"/>
              <a:t>arliest launches around 1965 in Boulder and Resolute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“the big three”: </a:t>
            </a:r>
            <a:r>
              <a:rPr lang="en-US" sz="1500" dirty="0" err="1" smtClean="0"/>
              <a:t>Hohenpeissenberg</a:t>
            </a:r>
            <a:r>
              <a:rPr lang="en-US" sz="1500" dirty="0" smtClean="0"/>
              <a:t> (1967), Uccle (1969), </a:t>
            </a:r>
            <a:r>
              <a:rPr lang="en-US" sz="1500" dirty="0" err="1" smtClean="0"/>
              <a:t>Payerne</a:t>
            </a:r>
            <a:r>
              <a:rPr lang="en-US" sz="1500" dirty="0" smtClean="0"/>
              <a:t> (1970)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e</a:t>
            </a:r>
            <a:r>
              <a:rPr lang="en-US" sz="1500" dirty="0" smtClean="0"/>
              <a:t>.g.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, only since Nov. 1992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Measuring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80000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Uccle in the world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97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2" descr="http://ozone.meteo.be/meteo/view/en/113200-ajaxcontroller.html/19014745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2" y="692696"/>
            <a:ext cx="4765620" cy="3405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5387032" y="1124744"/>
            <a:ext cx="3600399" cy="1863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Total ozone seasonal variation</a:t>
            </a:r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r>
              <a:rPr lang="en-US" sz="1800" dirty="0" smtClean="0"/>
              <a:t>in general, highest values in spring, lowest values in fall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5436097" y="3573016"/>
            <a:ext cx="3600399" cy="27363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Total ozone monthly trends</a:t>
            </a:r>
          </a:p>
          <a:p>
            <a:pPr marL="45720" indent="0">
              <a:buNone/>
            </a:pPr>
            <a:endParaRPr lang="en-US" sz="1800" dirty="0"/>
          </a:p>
          <a:p>
            <a:pPr marL="45720" indent="0">
              <a:buNone/>
            </a:pPr>
            <a:r>
              <a:rPr lang="en-US" sz="1800" dirty="0" smtClean="0"/>
              <a:t>only in late spring-early summer (Apr-June):                       significant negative trends in total ozone at Uccle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3110049"/>
            <a:ext cx="5184659" cy="37033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at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9" name="Picture 18" descr="http://abnoos.co/images/pic/products/optical-and-acoustic-measurement/solar-radiation-measurement/brewer-spectrophotometers-9079-235642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64096" cy="864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6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5263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6480720" y="1421854"/>
            <a:ext cx="2699792" cy="467144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</a:t>
            </a:r>
            <a:r>
              <a:rPr lang="en-US" sz="1800" baseline="-25000" dirty="0" smtClean="0">
                <a:solidFill>
                  <a:srgbClr val="FF0000"/>
                </a:solidFill>
              </a:rPr>
              <a:t>3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  <a:cs typeface="Lucida Sans Unicode"/>
              </a:rPr>
              <a:t>↘</a:t>
            </a:r>
            <a:r>
              <a:rPr lang="en-US" sz="1800" dirty="0" smtClean="0">
                <a:solidFill>
                  <a:srgbClr val="FF0000"/>
                </a:solidFill>
                <a:cs typeface="Lucida Sans Unicode"/>
              </a:rPr>
              <a:t> -0.26±0.05 %/</a:t>
            </a:r>
            <a:r>
              <a:rPr lang="en-US" sz="1800" dirty="0" err="1" smtClean="0">
                <a:solidFill>
                  <a:srgbClr val="FF0000"/>
                </a:solidFill>
                <a:cs typeface="Lucida Sans Unicode"/>
              </a:rPr>
              <a:t>yr</a:t>
            </a:r>
            <a:r>
              <a:rPr lang="en-US" sz="1800" dirty="0" smtClean="0">
                <a:solidFill>
                  <a:srgbClr val="FF0000"/>
                </a:solidFill>
                <a:cs typeface="Lucida Sans Unicode"/>
              </a:rPr>
              <a:t> (1980-1996) </a:t>
            </a:r>
          </a:p>
          <a:p>
            <a:pPr marL="45720" indent="0" algn="ctr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   O</a:t>
            </a:r>
            <a:r>
              <a:rPr lang="en-US" sz="1800" baseline="-25000" dirty="0" smtClean="0">
                <a:solidFill>
                  <a:srgbClr val="00B050"/>
                </a:solidFill>
              </a:rPr>
              <a:t>3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cs typeface="Lucida Sans Unicode"/>
              </a:rPr>
              <a:t>↗</a:t>
            </a:r>
            <a:r>
              <a:rPr lang="en-US" sz="1800" dirty="0" smtClean="0">
                <a:solidFill>
                  <a:srgbClr val="00B050"/>
                </a:solidFill>
                <a:cs typeface="Lucida Sans Unicode"/>
              </a:rPr>
              <a:t> +0.28±0.05 </a:t>
            </a:r>
            <a:r>
              <a:rPr lang="en-US" sz="1800" dirty="0">
                <a:solidFill>
                  <a:srgbClr val="00B050"/>
                </a:solidFill>
                <a:cs typeface="Lucida Sans Unicode"/>
              </a:rPr>
              <a:t>%/</a:t>
            </a:r>
            <a:r>
              <a:rPr lang="en-US" sz="1800" dirty="0" err="1">
                <a:solidFill>
                  <a:srgbClr val="00B050"/>
                </a:solidFill>
                <a:cs typeface="Lucida Sans Unicode"/>
              </a:rPr>
              <a:t>yr</a:t>
            </a:r>
            <a:r>
              <a:rPr lang="en-US" sz="1800" dirty="0">
                <a:solidFill>
                  <a:srgbClr val="00B050"/>
                </a:solidFill>
                <a:cs typeface="Lucida Sans Unicode"/>
              </a:rPr>
              <a:t> (</a:t>
            </a:r>
            <a:r>
              <a:rPr lang="en-US" sz="1800" dirty="0" smtClean="0">
                <a:solidFill>
                  <a:srgbClr val="00B050"/>
                </a:solidFill>
                <a:cs typeface="Lucida Sans Unicode"/>
              </a:rPr>
              <a:t>1997-2014) </a:t>
            </a:r>
          </a:p>
          <a:p>
            <a:pPr marL="45720" indent="0" algn="ctr">
              <a:buNone/>
            </a:pPr>
            <a:endParaRPr lang="en-US" sz="1800" dirty="0" smtClean="0">
              <a:solidFill>
                <a:srgbClr val="00B050"/>
              </a:solidFill>
              <a:cs typeface="Lucida Sans Unicode"/>
            </a:endParaRPr>
          </a:p>
          <a:p>
            <a:pPr marL="45720" indent="0" algn="ctr">
              <a:buNone/>
            </a:pPr>
            <a:endParaRPr lang="en-US" sz="800" dirty="0">
              <a:solidFill>
                <a:srgbClr val="00B050"/>
              </a:solidFill>
              <a:cs typeface="Lucida Sans Unicode"/>
            </a:endParaRP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  full recovery at Uccle?</a:t>
            </a:r>
            <a:endParaRPr lang="en-US" sz="1800" dirty="0">
              <a:solidFill>
                <a:schemeClr val="tx1"/>
              </a:solidFill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Lucida Sans Unicode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mpact of volcanic eruptions on ozone!</a:t>
            </a:r>
            <a:endParaRPr lang="en-US" sz="1800" dirty="0">
              <a:solidFill>
                <a:schemeClr val="tx1"/>
              </a:solidFill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Lucida Sans Unicode"/>
              </a:rPr>
              <a:t>o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ther processes responsible for the O</a:t>
            </a:r>
            <a:r>
              <a:rPr lang="en-US" sz="1800" baseline="-25000" dirty="0" smtClean="0">
                <a:solidFill>
                  <a:schemeClr val="tx1"/>
                </a:solidFill>
                <a:cs typeface="Lucida Sans Unicode"/>
              </a:rPr>
              <a:t>3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 time variability?</a:t>
            </a:r>
            <a:endParaRPr lang="en-US" sz="1800" dirty="0">
              <a:solidFill>
                <a:schemeClr val="tx1"/>
              </a:solidFill>
              <a:cs typeface="Lucida Sans Unicode"/>
            </a:endParaRPr>
          </a:p>
          <a:p>
            <a:pPr algn="ctr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15" name="Down Arrow 14"/>
          <p:cNvSpPr>
            <a:spLocks noChangeAspect="1"/>
          </p:cNvSpPr>
          <p:nvPr/>
        </p:nvSpPr>
        <p:spPr>
          <a:xfrm>
            <a:off x="7723064" y="2668587"/>
            <a:ext cx="305320" cy="6163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at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Total ozone trend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http://abnoos.co/images/pic/products/optical-and-acoustic-measurement/solar-radiation-measurement/brewer-spectrophotometers-9079-23564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64096" cy="864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335280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7351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640959" cy="1368152"/>
          </a:xfrm>
        </p:spPr>
        <p:txBody>
          <a:bodyPr wrap="square">
            <a:normAutofit fontScale="92500" lnSpcReduction="10000"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Multiple stepwise linear regression with proxies: </a:t>
            </a:r>
          </a:p>
          <a:p>
            <a:pPr marL="45720" indent="0">
              <a:buNone/>
            </a:pPr>
            <a:r>
              <a:rPr lang="en-US" sz="2000" dirty="0" smtClean="0"/>
              <a:t>means/harmonic, linear, piecewise linear, EESC, solar flux, NAO, ENSO, QBO, aerosols</a:t>
            </a:r>
            <a:endParaRPr lang="en-US" sz="20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588224" y="2998752"/>
            <a:ext cx="2600187" cy="28065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ean, NAO, aerosols, EESC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R² = 0.895, 80.2%  variability explained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ong-term trend can be explained by EESC variation alone</a:t>
            </a: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at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7" name="Picture 16" descr="http://abnoos.co/images/pic/products/optical-and-acoustic-measurement/solar-radiation-measurement/brewer-spectrophotometers-9079-23564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64096" cy="864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335280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640959" cy="1368152"/>
          </a:xfrm>
        </p:spPr>
        <p:txBody>
          <a:bodyPr wrap="square">
            <a:normAutofit fontScale="92500" lnSpcReduction="10000"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Multiple stepwise linear regression with proxies: </a:t>
            </a:r>
          </a:p>
          <a:p>
            <a:pPr marL="45720" indent="0">
              <a:buNone/>
            </a:pPr>
            <a:r>
              <a:rPr lang="en-US" sz="2000" dirty="0" smtClean="0"/>
              <a:t>means/harmonic, linear, piecewise linear, EESC, solar flux, NAO, ENSO, QBO, aerosols, </a:t>
            </a:r>
            <a:r>
              <a:rPr lang="en-US" sz="2000" dirty="0" smtClean="0">
                <a:solidFill>
                  <a:srgbClr val="0070C0"/>
                </a:solidFill>
              </a:rPr>
              <a:t>tropopause pressure, T @ 100hPa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588224" y="2998752"/>
            <a:ext cx="2600187" cy="28065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ean</a:t>
            </a:r>
            <a:r>
              <a:rPr lang="en-US" sz="1800" dirty="0" smtClean="0">
                <a:solidFill>
                  <a:srgbClr val="0070C0"/>
                </a:solidFill>
              </a:rPr>
              <a:t>, tropopause p, T100</a:t>
            </a:r>
            <a:r>
              <a:rPr lang="en-US" sz="1800" dirty="0" smtClean="0"/>
              <a:t>, aerosols, EESC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R² = 0.940, 88.0%  variability explained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r</a:t>
            </a:r>
            <a:r>
              <a:rPr lang="en-US" sz="1800" dirty="0" smtClean="0"/>
              <a:t>emaining significant linear trend in the residuals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098800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at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7" name="Picture 16" descr="http://abnoos.co/images/pic/products/optical-and-acoustic-measurement/solar-radiation-measurement/brewer-spectrophotometers-9079-23564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64096" cy="864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335280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098800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640959" cy="1368152"/>
          </a:xfrm>
        </p:spPr>
        <p:txBody>
          <a:bodyPr wrap="square">
            <a:normAutofit fontScale="92500" lnSpcReduction="10000"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Multiple stepwise linear regression with proxies: </a:t>
            </a:r>
          </a:p>
          <a:p>
            <a:pPr marL="45720" indent="0">
              <a:buNone/>
            </a:pPr>
            <a:r>
              <a:rPr lang="en-US" sz="2000" dirty="0" smtClean="0"/>
              <a:t>means/harmonic, linear, piecewise linear, EESC, solar flux, NAO, ENSO, QBO, aerosols …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for each season separately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6588224" y="1844824"/>
            <a:ext cx="2600187" cy="44644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inter</a:t>
            </a:r>
            <a:r>
              <a:rPr lang="en-US" sz="1800" dirty="0" smtClean="0"/>
              <a:t>: mean, aerosol, NAO (58.7%)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pring</a:t>
            </a:r>
            <a:r>
              <a:rPr lang="en-US" sz="1800" dirty="0" smtClean="0"/>
              <a:t>: EESC, mean, solar flux, NAO, QBO, linear (30.6%)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ummer</a:t>
            </a:r>
            <a:r>
              <a:rPr lang="en-US" sz="1800" dirty="0" smtClean="0"/>
              <a:t>: mean (58.1%)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all</a:t>
            </a:r>
            <a:r>
              <a:rPr lang="en-US" sz="1800" dirty="0" smtClean="0"/>
              <a:t>: mean, NAO, aerosol, solar flux (16.1%)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R² = 0.903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ummer and winter well explained by long-term mean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EESC only impact in spring</a:t>
            </a:r>
          </a:p>
        </p:txBody>
      </p:sp>
      <p:sp>
        <p:nvSpPr>
          <p:cNvPr id="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at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7" name="Picture 16" descr="http://abnoos.co/images/pic/products/optical-and-acoustic-measurement/solar-radiation-measurement/brewer-spectrophotometers-9079-23564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64096" cy="864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distribution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896757" cy="42119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6292293" y="2852936"/>
            <a:ext cx="2600187" cy="27363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</a:rPr>
              <a:t>stratospheric 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↘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endParaRPr lang="en-US" sz="1200" dirty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cs typeface="Lucida Sans Unicode"/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tropospheric</a:t>
            </a:r>
            <a:r>
              <a:rPr lang="en-US" sz="2000" b="1" dirty="0" smtClean="0">
                <a:solidFill>
                  <a:schemeClr val="tx1"/>
                </a:solidFill>
                <a:cs typeface="Lucida Sans Unicode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↗</a:t>
            </a:r>
            <a:endParaRPr lang="en-US" sz="2000" b="1" dirty="0" smtClean="0">
              <a:solidFill>
                <a:schemeClr val="tx1"/>
              </a:solidFill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endParaRPr lang="en-US" sz="20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11" name="Smiley Face 10"/>
          <p:cNvSpPr>
            <a:spLocks noChangeAspect="1"/>
          </p:cNvSpPr>
          <p:nvPr/>
        </p:nvSpPr>
        <p:spPr>
          <a:xfrm>
            <a:off x="8780464" y="4509120"/>
            <a:ext cx="256032" cy="25603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>
          <a:xfrm>
            <a:off x="8780464" y="2924944"/>
            <a:ext cx="256032" cy="25603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Brace 3"/>
          <p:cNvSpPr/>
          <p:nvPr/>
        </p:nvSpPr>
        <p:spPr>
          <a:xfrm>
            <a:off x="6156176" y="1988840"/>
            <a:ext cx="216024" cy="216024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ight Brace 12"/>
          <p:cNvSpPr/>
          <p:nvPr/>
        </p:nvSpPr>
        <p:spPr>
          <a:xfrm>
            <a:off x="6156176" y="4221088"/>
            <a:ext cx="216024" cy="8640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21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1167" y="6376243"/>
            <a:ext cx="335280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5375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400800" cy="433881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Motivation and introduction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Measuring ozone at Uccle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Total ozone trends at Uccle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Vertical ozone profiles at Uccle</a:t>
            </a:r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Conclusions and outlook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292293" y="2775600"/>
            <a:ext cx="2600187" cy="273630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</a:rPr>
              <a:t>stratospheric 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↘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endParaRPr lang="en-US" sz="1200" dirty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cs typeface="Lucida Sans Unicode"/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tropospheric</a:t>
            </a:r>
            <a:r>
              <a:rPr lang="en-US" sz="2000" b="1" dirty="0" smtClean="0">
                <a:solidFill>
                  <a:schemeClr val="tx1"/>
                </a:solidFill>
                <a:cs typeface="Lucida Sans Unicode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↗</a:t>
            </a:r>
            <a:endParaRPr lang="en-US" sz="2000" b="1" dirty="0" smtClean="0">
              <a:solidFill>
                <a:schemeClr val="tx1"/>
              </a:solidFill>
              <a:cs typeface="Lucida Sans Unicode"/>
            </a:endParaRPr>
          </a:p>
          <a:p>
            <a:pPr>
              <a:buFont typeface="Arial" pitchFamily="34" charset="0"/>
              <a:buChar char="•"/>
            </a:pPr>
            <a:endParaRPr lang="en-US" sz="20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11" name="Smiley Face 10"/>
          <p:cNvSpPr>
            <a:spLocks noChangeAspect="1"/>
          </p:cNvSpPr>
          <p:nvPr/>
        </p:nvSpPr>
        <p:spPr>
          <a:xfrm>
            <a:off x="8780464" y="4437112"/>
            <a:ext cx="256032" cy="25603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>
          <a:xfrm>
            <a:off x="8780464" y="2852936"/>
            <a:ext cx="256032" cy="25603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Brace 3"/>
          <p:cNvSpPr/>
          <p:nvPr/>
        </p:nvSpPr>
        <p:spPr>
          <a:xfrm>
            <a:off x="6156176" y="1916832"/>
            <a:ext cx="216024" cy="216024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ight Brace 12"/>
          <p:cNvSpPr/>
          <p:nvPr/>
        </p:nvSpPr>
        <p:spPr>
          <a:xfrm>
            <a:off x="6156176" y="4104000"/>
            <a:ext cx="216024" cy="9720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339200"/>
            <a:ext cx="5888748" cy="42062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1331640" y="5733256"/>
            <a:ext cx="7416823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BUT: d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</a:rPr>
              <a:t>t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 = d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</a:rPr>
              <a:t>t </a:t>
            </a:r>
            <a:r>
              <a:rPr lang="en-US" sz="2000" b="1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err="1" smtClean="0">
                <a:solidFill>
                  <a:schemeClr val="tx1"/>
                </a:solidFill>
              </a:rPr>
              <a:t>z</a:t>
            </a:r>
            <a:r>
              <a:rPr lang="en-US" sz="2000" b="1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err="1" smtClean="0">
                <a:solidFill>
                  <a:schemeClr val="tx1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</a:rPr>
              <a:t>e</a:t>
            </a:r>
            <a:r>
              <a:rPr lang="en-US" sz="2000" b="1" dirty="0" err="1" smtClean="0">
                <a:solidFill>
                  <a:schemeClr val="tx1"/>
                </a:solidFill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o</a:t>
            </a:r>
            <a:r>
              <a:rPr lang="en-US" sz="2000" b="1" dirty="0" err="1" smtClean="0">
                <a:solidFill>
                  <a:schemeClr val="tx1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</a:rPr>
              <a:t>d</a:t>
            </a:r>
            <a:r>
              <a:rPr lang="en-US" sz="2000" b="1" dirty="0" err="1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chemeClr val="tx1"/>
                </a:solidFill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!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      = BM &amp; </a:t>
            </a:r>
            <a:r>
              <a:rPr lang="en-US" sz="2000" b="1" dirty="0" smtClean="0">
                <a:solidFill>
                  <a:srgbClr val="FF0000"/>
                </a:solidFill>
              </a:rPr>
              <a:t>ECC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distribution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22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339200"/>
            <a:ext cx="5888748" cy="42062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6292293" y="2484000"/>
            <a:ext cx="2600187" cy="2772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</a:rPr>
              <a:t>stratospheric 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↘</a:t>
            </a: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at around </a:t>
            </a:r>
            <a:r>
              <a:rPr lang="en-US" sz="1800" dirty="0">
                <a:solidFill>
                  <a:schemeClr val="tx1"/>
                </a:solidFill>
              </a:rPr>
              <a:t>-2%/decade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endParaRPr lang="en-US" sz="2600" dirty="0">
              <a:solidFill>
                <a:schemeClr val="tx1"/>
              </a:solidFill>
              <a:cs typeface="Lucida Sans Unicode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chemeClr val="tx1"/>
                </a:solidFill>
                <a:cs typeface="Lucida Sans Unicode"/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olidFill>
                  <a:schemeClr val="tx1"/>
                </a:solidFill>
                <a:cs typeface="Lucida Sans Unicode"/>
              </a:rPr>
              <a:t>tropospheric</a:t>
            </a:r>
            <a:r>
              <a:rPr lang="en-US" sz="2000" b="1" dirty="0" smtClean="0">
                <a:solidFill>
                  <a:schemeClr val="tx1"/>
                </a:solidFill>
                <a:cs typeface="Lucida Sans Unicode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ucida Sans Unicode"/>
                <a:cs typeface="Lucida Sans Unicode"/>
              </a:rPr>
              <a:t>↗</a:t>
            </a:r>
            <a:endParaRPr lang="en-US" sz="2000" b="1" dirty="0" smtClean="0">
              <a:solidFill>
                <a:schemeClr val="tx1"/>
              </a:solidFill>
              <a:cs typeface="Lucida Sans Unicode"/>
            </a:endParaRPr>
          </a:p>
          <a:p>
            <a:pPr marL="4572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at around  </a:t>
            </a:r>
            <a:r>
              <a:rPr lang="en-US" sz="1800" dirty="0" smtClean="0">
                <a:solidFill>
                  <a:schemeClr val="tx1"/>
                </a:solidFill>
              </a:rPr>
              <a:t>+2</a:t>
            </a:r>
            <a:r>
              <a:rPr lang="en-US" sz="1800" dirty="0">
                <a:solidFill>
                  <a:schemeClr val="tx1"/>
                </a:solidFill>
              </a:rPr>
              <a:t>%/decade</a:t>
            </a:r>
          </a:p>
          <a:p>
            <a:pPr>
              <a:buFont typeface="Arial" pitchFamily="34" charset="0"/>
              <a:buChar char="•"/>
            </a:pPr>
            <a:endParaRPr lang="en-US" sz="20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156176" y="1620000"/>
            <a:ext cx="216024" cy="216024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ight Brace 10"/>
          <p:cNvSpPr/>
          <p:nvPr/>
        </p:nvSpPr>
        <p:spPr>
          <a:xfrm>
            <a:off x="6156176" y="3816000"/>
            <a:ext cx="216024" cy="12600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331640" y="5733256"/>
            <a:ext cx="7416823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Impact of the different </a:t>
            </a:r>
            <a:r>
              <a:rPr lang="en-US" sz="2000" dirty="0" err="1" smtClean="0">
                <a:solidFill>
                  <a:srgbClr val="FF0000"/>
                </a:solidFill>
              </a:rPr>
              <a:t>ozonesonde</a:t>
            </a:r>
            <a:r>
              <a:rPr lang="en-US" sz="2000" dirty="0" smtClean="0">
                <a:solidFill>
                  <a:srgbClr val="FF0000"/>
                </a:solidFill>
              </a:rPr>
              <a:t> types on the trends?</a:t>
            </a: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distribution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20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611560" y="5733256"/>
            <a:ext cx="8136903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Impact of the different post-processing corrections on the trends?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292293" y="2484000"/>
            <a:ext cx="2600187" cy="2772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ifferent </a:t>
            </a:r>
            <a:r>
              <a:rPr lang="en-US" sz="1800" dirty="0" err="1" smtClean="0">
                <a:solidFill>
                  <a:schemeClr val="tx1"/>
                </a:solidFill>
              </a:rPr>
              <a:t>colours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=</a:t>
            </a:r>
            <a:endParaRPr lang="en-US" sz="18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different corrections applied to the data</a:t>
            </a:r>
          </a:p>
          <a:p>
            <a:pPr marL="4572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44168"/>
            <a:ext cx="5888748" cy="42062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distribution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18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The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pitfalls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ozonesonde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time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series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dropletmeasurement.com/sites/default/files/pictures/Products/ECCOzonesonde/son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16" y="-27383"/>
            <a:ext cx="220824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12967" cy="4680520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ifferent </a:t>
            </a:r>
            <a:r>
              <a:rPr lang="en-US" sz="1800" dirty="0" err="1" smtClean="0"/>
              <a:t>ozonesonde</a:t>
            </a:r>
            <a:r>
              <a:rPr lang="en-US" sz="1800" dirty="0" smtClean="0"/>
              <a:t> types (BM, ECC) 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different ECC </a:t>
            </a:r>
            <a:r>
              <a:rPr lang="en-US" sz="1800" dirty="0" err="1" smtClean="0"/>
              <a:t>ozonesonde</a:t>
            </a:r>
            <a:r>
              <a:rPr lang="en-US" sz="1800" dirty="0" smtClean="0"/>
              <a:t> type manufacturers (ENSCI/DMT, Science Pump)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ifferences between </a:t>
            </a:r>
            <a:r>
              <a:rPr lang="en-US" sz="1800" dirty="0" err="1" smtClean="0"/>
              <a:t>ozonesonde</a:t>
            </a:r>
            <a:r>
              <a:rPr lang="en-US" sz="1800" dirty="0" smtClean="0"/>
              <a:t> production batches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ifferent operating procedures (e.g. measurement of background current, sensing solution/buffer strengths)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ifferent post-processing correction algorithms (e.g. normalizing the profile to the total ozone measurements at the same site)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4572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These differences occur both between sites and at one site!</a:t>
            </a:r>
          </a:p>
          <a:p>
            <a:pPr marL="45720" indent="0">
              <a:buNone/>
            </a:pPr>
            <a:endParaRPr lang="en-US" sz="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need for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homogenisation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Ozonesonde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Data Quality Assessment (O3S-DQA))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9918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12967" cy="4392488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d</a:t>
            </a:r>
            <a:r>
              <a:rPr lang="en-US" sz="1800" dirty="0" smtClean="0">
                <a:solidFill>
                  <a:srgbClr val="0070C0"/>
                </a:solidFill>
              </a:rPr>
              <a:t>ifferent </a:t>
            </a:r>
            <a:r>
              <a:rPr lang="en-US" sz="1800" dirty="0" err="1" smtClean="0">
                <a:solidFill>
                  <a:srgbClr val="0070C0"/>
                </a:solidFill>
              </a:rPr>
              <a:t>ozonesonde</a:t>
            </a:r>
            <a:r>
              <a:rPr lang="en-US" sz="1800" dirty="0" smtClean="0">
                <a:solidFill>
                  <a:srgbClr val="0070C0"/>
                </a:solidFill>
              </a:rPr>
              <a:t> types (BM, ECC) 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different </a:t>
            </a:r>
            <a:r>
              <a:rPr lang="en-US" sz="1800" dirty="0" err="1" smtClean="0"/>
              <a:t>ozonesonde</a:t>
            </a:r>
            <a:r>
              <a:rPr lang="en-US" sz="1800" dirty="0" smtClean="0"/>
              <a:t> type manufacturers (ENSCI/DMT, Science Pump)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d</a:t>
            </a:r>
            <a:r>
              <a:rPr lang="en-US" sz="1800" dirty="0" smtClean="0">
                <a:solidFill>
                  <a:srgbClr val="0070C0"/>
                </a:solidFill>
              </a:rPr>
              <a:t>ifferences between </a:t>
            </a:r>
            <a:r>
              <a:rPr lang="en-US" sz="1800" dirty="0" err="1" smtClean="0">
                <a:solidFill>
                  <a:srgbClr val="0070C0"/>
                </a:solidFill>
              </a:rPr>
              <a:t>ozonesonde</a:t>
            </a:r>
            <a:r>
              <a:rPr lang="en-US" sz="1800" dirty="0" smtClean="0">
                <a:solidFill>
                  <a:srgbClr val="0070C0"/>
                </a:solidFill>
              </a:rPr>
              <a:t> production batches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ifferent operating procedures (e.g. measurement of background current, sensing solution buffer strengths)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d</a:t>
            </a:r>
            <a:r>
              <a:rPr lang="en-US" sz="1800" dirty="0" smtClean="0"/>
              <a:t>i</a:t>
            </a:r>
            <a:r>
              <a:rPr lang="en-US" sz="1800" dirty="0" smtClean="0">
                <a:solidFill>
                  <a:srgbClr val="0070C0"/>
                </a:solidFill>
              </a:rPr>
              <a:t>f</a:t>
            </a:r>
            <a:r>
              <a:rPr lang="en-US" sz="1800" dirty="0" smtClean="0"/>
              <a:t>f</a:t>
            </a:r>
            <a:r>
              <a:rPr lang="en-US" sz="1800" dirty="0" smtClean="0">
                <a:solidFill>
                  <a:srgbClr val="0070C0"/>
                </a:solidFill>
              </a:rPr>
              <a:t>e</a:t>
            </a:r>
            <a:r>
              <a:rPr lang="en-US" sz="1800" dirty="0" smtClean="0"/>
              <a:t>r</a:t>
            </a:r>
            <a:r>
              <a:rPr lang="en-US" sz="1800" dirty="0" smtClean="0">
                <a:solidFill>
                  <a:srgbClr val="0070C0"/>
                </a:solidFill>
              </a:rPr>
              <a:t>e</a:t>
            </a:r>
            <a:r>
              <a:rPr lang="en-US" sz="1800" dirty="0" smtClean="0"/>
              <a:t>n</a:t>
            </a:r>
            <a:r>
              <a:rPr lang="en-US" sz="1800" dirty="0" smtClean="0">
                <a:solidFill>
                  <a:srgbClr val="0070C0"/>
                </a:solidFill>
              </a:rPr>
              <a:t>t</a:t>
            </a:r>
            <a:r>
              <a:rPr lang="en-US" sz="1800" dirty="0" smtClean="0"/>
              <a:t> p</a:t>
            </a:r>
            <a:r>
              <a:rPr lang="en-US" sz="1800" dirty="0" smtClean="0">
                <a:solidFill>
                  <a:srgbClr val="0070C0"/>
                </a:solidFill>
              </a:rPr>
              <a:t>o</a:t>
            </a:r>
            <a:r>
              <a:rPr lang="en-US" sz="1800" dirty="0" smtClean="0"/>
              <a:t>s</a:t>
            </a:r>
            <a:r>
              <a:rPr lang="en-US" sz="1800" dirty="0" smtClean="0">
                <a:solidFill>
                  <a:srgbClr val="0070C0"/>
                </a:solidFill>
              </a:rPr>
              <a:t>t</a:t>
            </a:r>
            <a:r>
              <a:rPr lang="en-US" sz="1800" dirty="0" smtClean="0"/>
              <a:t>-</a:t>
            </a:r>
            <a:r>
              <a:rPr lang="en-US" sz="1800" dirty="0" smtClean="0">
                <a:solidFill>
                  <a:srgbClr val="0070C0"/>
                </a:solidFill>
              </a:rPr>
              <a:t>p</a:t>
            </a:r>
            <a:r>
              <a:rPr lang="en-US" sz="1800" dirty="0" smtClean="0"/>
              <a:t>r</a:t>
            </a:r>
            <a:r>
              <a:rPr lang="en-US" sz="1800" dirty="0" smtClean="0">
                <a:solidFill>
                  <a:srgbClr val="0070C0"/>
                </a:solidFill>
              </a:rPr>
              <a:t>o</a:t>
            </a:r>
            <a:r>
              <a:rPr lang="en-US" sz="1800" dirty="0" smtClean="0"/>
              <a:t>c</a:t>
            </a:r>
            <a:r>
              <a:rPr lang="en-US" sz="1800" dirty="0" smtClean="0">
                <a:solidFill>
                  <a:srgbClr val="0070C0"/>
                </a:solidFill>
              </a:rPr>
              <a:t>e</a:t>
            </a:r>
            <a:r>
              <a:rPr lang="en-US" sz="1800" dirty="0" smtClean="0"/>
              <a:t>s</a:t>
            </a:r>
            <a:r>
              <a:rPr lang="en-US" sz="1800" dirty="0" smtClean="0">
                <a:solidFill>
                  <a:srgbClr val="0070C0"/>
                </a:solidFill>
              </a:rPr>
              <a:t>s</a:t>
            </a:r>
            <a:r>
              <a:rPr lang="en-US" sz="1800" dirty="0" smtClean="0"/>
              <a:t>i</a:t>
            </a:r>
            <a:r>
              <a:rPr lang="en-US" sz="1800" dirty="0" smtClean="0">
                <a:solidFill>
                  <a:srgbClr val="0070C0"/>
                </a:solidFill>
              </a:rPr>
              <a:t>n</a:t>
            </a:r>
            <a:r>
              <a:rPr lang="en-US" sz="1800" dirty="0" smtClean="0"/>
              <a:t>g </a:t>
            </a:r>
            <a:r>
              <a:rPr lang="en-US" sz="1800" dirty="0" smtClean="0">
                <a:solidFill>
                  <a:srgbClr val="0070C0"/>
                </a:solidFill>
              </a:rPr>
              <a:t>c</a:t>
            </a:r>
            <a:r>
              <a:rPr lang="en-US" sz="1800" dirty="0" smtClean="0"/>
              <a:t>o</a:t>
            </a:r>
            <a:r>
              <a:rPr lang="en-US" sz="1800" dirty="0" smtClean="0">
                <a:solidFill>
                  <a:srgbClr val="0070C0"/>
                </a:solidFill>
              </a:rPr>
              <a:t>r</a:t>
            </a:r>
            <a:r>
              <a:rPr lang="en-US" sz="1800" dirty="0" smtClean="0"/>
              <a:t>r</a:t>
            </a:r>
            <a:r>
              <a:rPr lang="en-US" sz="1800" dirty="0" smtClean="0">
                <a:solidFill>
                  <a:srgbClr val="0070C0"/>
                </a:solidFill>
              </a:rPr>
              <a:t>e</a:t>
            </a:r>
            <a:r>
              <a:rPr lang="en-US" sz="1800" dirty="0" smtClean="0"/>
              <a:t>c</a:t>
            </a:r>
            <a:r>
              <a:rPr lang="en-US" sz="1800" dirty="0" smtClean="0">
                <a:solidFill>
                  <a:srgbClr val="0070C0"/>
                </a:solidFill>
              </a:rPr>
              <a:t>t</a:t>
            </a:r>
            <a:r>
              <a:rPr lang="en-US" sz="1800" dirty="0" smtClean="0"/>
              <a:t>i</a:t>
            </a:r>
            <a:r>
              <a:rPr lang="en-US" sz="1800" dirty="0" smtClean="0">
                <a:solidFill>
                  <a:srgbClr val="0070C0"/>
                </a:solidFill>
              </a:rPr>
              <a:t>o</a:t>
            </a:r>
            <a:r>
              <a:rPr lang="en-US" sz="1800" dirty="0" smtClean="0"/>
              <a:t>n </a:t>
            </a:r>
            <a:r>
              <a:rPr lang="en-US" sz="1800" dirty="0" smtClean="0">
                <a:solidFill>
                  <a:srgbClr val="0070C0"/>
                </a:solidFill>
              </a:rPr>
              <a:t>a</a:t>
            </a:r>
            <a:r>
              <a:rPr lang="en-US" sz="1800" dirty="0" smtClean="0"/>
              <a:t>l</a:t>
            </a:r>
            <a:r>
              <a:rPr lang="en-US" sz="1800" dirty="0" smtClean="0">
                <a:solidFill>
                  <a:srgbClr val="0070C0"/>
                </a:solidFill>
              </a:rPr>
              <a:t>g</a:t>
            </a:r>
            <a:r>
              <a:rPr lang="en-US" sz="1800" dirty="0" smtClean="0"/>
              <a:t>o</a:t>
            </a:r>
            <a:r>
              <a:rPr lang="en-US" sz="1800" dirty="0" smtClean="0">
                <a:solidFill>
                  <a:srgbClr val="0070C0"/>
                </a:solidFill>
              </a:rPr>
              <a:t>r</a:t>
            </a:r>
            <a:r>
              <a:rPr lang="en-US" sz="1800" dirty="0" smtClean="0"/>
              <a:t>i</a:t>
            </a:r>
            <a:r>
              <a:rPr lang="en-US" sz="1800" dirty="0" smtClean="0">
                <a:solidFill>
                  <a:srgbClr val="0070C0"/>
                </a:solidFill>
              </a:rPr>
              <a:t>t</a:t>
            </a:r>
            <a:r>
              <a:rPr lang="en-US" sz="1800" dirty="0" smtClean="0"/>
              <a:t>h</a:t>
            </a:r>
            <a:r>
              <a:rPr lang="en-US" sz="1800" dirty="0" smtClean="0">
                <a:solidFill>
                  <a:srgbClr val="0070C0"/>
                </a:solidFill>
              </a:rPr>
              <a:t>m</a:t>
            </a:r>
            <a:r>
              <a:rPr lang="en-US" sz="1800" dirty="0" smtClean="0"/>
              <a:t>s (e.g. normalizing the profile to the total ozone measurements at the same site): </a:t>
            </a:r>
            <a:r>
              <a:rPr lang="en-US" sz="1800" dirty="0" smtClean="0">
                <a:solidFill>
                  <a:srgbClr val="0070C0"/>
                </a:solidFill>
              </a:rPr>
              <a:t>PRESTO (Pressure and Temperature dependent total Ozone </a:t>
            </a:r>
            <a:r>
              <a:rPr lang="en-US" sz="1800" dirty="0" err="1" smtClean="0">
                <a:solidFill>
                  <a:srgbClr val="0070C0"/>
                </a:solidFill>
              </a:rPr>
              <a:t>normalisation</a:t>
            </a:r>
            <a:r>
              <a:rPr lang="en-US" sz="1800" dirty="0" smtClean="0">
                <a:solidFill>
                  <a:srgbClr val="0070C0"/>
                </a:solidFill>
              </a:rPr>
              <a:t>)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4572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Uccle takes part in the O3S-DQA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The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pitfalls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Uccle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ozonesonde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time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series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http://www.dropletmeasurement.com/sites/default/files/pictures/Products/ECCOzonesonde/son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16" y="-27383"/>
            <a:ext cx="220824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784976" cy="4392488"/>
          </a:xfrm>
        </p:spPr>
        <p:txBody>
          <a:bodyPr wrap="square">
            <a:normAutofit lnSpcReduction="10000"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tandard operating procedures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</a:t>
            </a:r>
            <a:r>
              <a:rPr lang="en-US" sz="1800" dirty="0" smtClean="0">
                <a:solidFill>
                  <a:schemeClr val="tx1"/>
                </a:solidFill>
              </a:rPr>
              <a:t>uidelines for metadata collection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wo standards are set: ENSCI 0.5% SST &amp; Science Pump 1% SST </a:t>
            </a:r>
            <a:r>
              <a:rPr lang="en-US" sz="1600" dirty="0" smtClean="0">
                <a:solidFill>
                  <a:schemeClr val="tx1"/>
                </a:solidFill>
              </a:rPr>
              <a:t>(ratio is 1.0 within 1%)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ransfer functions to those standards, based on double soundings/simulation chamber experiments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standard correction algorithms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</a:t>
            </a:r>
            <a:r>
              <a:rPr lang="en-US" sz="1800" dirty="0" smtClean="0">
                <a:solidFill>
                  <a:schemeClr val="tx1"/>
                </a:solidFill>
              </a:rPr>
              <a:t>ncertainty estimate for every data point:</a:t>
            </a:r>
          </a:p>
          <a:p>
            <a:pPr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/>
              <a:buChar char="è"/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(revised) worldwide, homogenous, </a:t>
            </a:r>
          </a:p>
          <a:p>
            <a:pPr marL="45720" indent="0">
              <a:buNone/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    consistent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dataset to be used for </a:t>
            </a:r>
          </a:p>
          <a:p>
            <a:pPr marL="45720" indent="0">
              <a:buNone/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    satellite validation and trend analysis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6056" y="3284984"/>
            <a:ext cx="3744416" cy="2674583"/>
            <a:chOff x="5076056" y="3284984"/>
            <a:chExt cx="3744416" cy="26745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284984"/>
              <a:ext cx="3744416" cy="267458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818529" y="5373216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000" dirty="0" smtClean="0"/>
                <a:t>16/04/2012</a:t>
              </a:r>
              <a:endParaRPr lang="nl-NL" sz="1000" dirty="0"/>
            </a:p>
          </p:txBody>
        </p:sp>
      </p:grpSp>
      <p:sp>
        <p:nvSpPr>
          <p:cNvPr id="12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O3S-DQA </a:t>
            </a: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principles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fr-BE" sz="20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only</a:t>
            </a:r>
            <a:r>
              <a:rPr lang="fr-BE" sz="20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for ECC)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16" y="-27383"/>
            <a:ext cx="220824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84976" cy="4392488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dirty="0" smtClean="0">
                <a:solidFill>
                  <a:schemeClr val="tx1"/>
                </a:solidFill>
              </a:rPr>
              <a:t>nly about 175 km from each other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h</a:t>
            </a:r>
            <a:r>
              <a:rPr lang="en-US" sz="1600" dirty="0" smtClean="0">
                <a:solidFill>
                  <a:schemeClr val="tx1"/>
                </a:solidFill>
              </a:rPr>
              <a:t>orizontal ozone correlation lengths: 500 km (</a:t>
            </a:r>
            <a:r>
              <a:rPr lang="en-US" sz="1600" dirty="0" err="1" smtClean="0">
                <a:solidFill>
                  <a:schemeClr val="tx1"/>
                </a:solidFill>
              </a:rPr>
              <a:t>tropo</a:t>
            </a:r>
            <a:r>
              <a:rPr lang="en-US" sz="1600" dirty="0" smtClean="0">
                <a:solidFill>
                  <a:schemeClr val="tx1"/>
                </a:solidFill>
              </a:rPr>
              <a:t>), 1500 km (</a:t>
            </a:r>
            <a:r>
              <a:rPr lang="en-US" sz="1600" dirty="0" err="1" smtClean="0">
                <a:solidFill>
                  <a:schemeClr val="tx1"/>
                </a:solidFill>
              </a:rPr>
              <a:t>strato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imescales of ozone autocorrelation: 1.5-3.5 days (</a:t>
            </a:r>
            <a:r>
              <a:rPr lang="en-US" sz="1600" dirty="0" err="1" smtClean="0">
                <a:solidFill>
                  <a:schemeClr val="tx1"/>
                </a:solidFill>
              </a:rPr>
              <a:t>tropo</a:t>
            </a:r>
            <a:r>
              <a:rPr lang="en-US" sz="1600" dirty="0" smtClean="0">
                <a:solidFill>
                  <a:schemeClr val="tx1"/>
                </a:solidFill>
              </a:rPr>
              <a:t>),2-6 days (</a:t>
            </a:r>
            <a:r>
              <a:rPr lang="en-US" sz="1600" dirty="0" err="1" smtClean="0">
                <a:solidFill>
                  <a:schemeClr val="tx1"/>
                </a:solidFill>
              </a:rPr>
              <a:t>strato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ach station represent one ECC standard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ifferences in operating procedures (e.g. background current measurement)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oth stations apply operationally different correction strategies</a:t>
            </a:r>
          </a:p>
          <a:p>
            <a:pPr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/>
              <a:buChar char="è"/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unique </a:t>
            </a:r>
            <a:r>
              <a:rPr lang="en-US" sz="1800" dirty="0" err="1" smtClean="0">
                <a:solidFill>
                  <a:srgbClr val="FF0000"/>
                </a:solidFill>
                <a:sym typeface="Wingdings" pitchFamily="2" charset="2"/>
              </a:rPr>
              <a:t>testbed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 for the O3S-DQA corrections</a:t>
            </a:r>
          </a:p>
          <a:p>
            <a:pPr>
              <a:buFont typeface="Wingdings"/>
              <a:buChar char="è"/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impact of operating procedures and corrections on the (average) profile</a:t>
            </a:r>
          </a:p>
          <a:p>
            <a:pPr>
              <a:buFont typeface="Wingdings"/>
              <a:buChar char="è"/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impact of operating procedures and corrections on the trends! </a:t>
            </a:r>
          </a:p>
        </p:txBody>
      </p:sp>
      <p:sp>
        <p:nvSpPr>
          <p:cNvPr id="17" name="AutoShape 8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Picture 8" descr="Logo Koninklijk Nederlands Meteorologisch Instituut | Ministerie van Infrastructuur en Mili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75" y="692696"/>
            <a:ext cx="1446541" cy="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Uccle and De </a:t>
            </a:r>
            <a:r>
              <a:rPr lang="fr-BE" sz="28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Bilt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16" y="-27383"/>
            <a:ext cx="220824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AutoShape 8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6112781" cy="436627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6300192" y="1772816"/>
            <a:ext cx="2888219" cy="410445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600" dirty="0"/>
              <a:t>v</a:t>
            </a:r>
            <a:r>
              <a:rPr lang="en-US" sz="1600" dirty="0" smtClean="0"/>
              <a:t>ery similar time variability, at different atmospheric layers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l</a:t>
            </a:r>
            <a:r>
              <a:rPr lang="en-US" sz="1600" dirty="0" smtClean="0"/>
              <a:t>arger spread at De </a:t>
            </a:r>
            <a:r>
              <a:rPr lang="en-US" sz="1600" dirty="0" err="1" smtClean="0"/>
              <a:t>Bilt</a:t>
            </a:r>
            <a:r>
              <a:rPr lang="en-US" sz="1600" dirty="0" smtClean="0"/>
              <a:t> due to lower frequency   of launches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ometimes surprises:</a:t>
            </a:r>
            <a:r>
              <a:rPr lang="en-US" sz="1600" dirty="0"/>
              <a:t> </a:t>
            </a:r>
            <a:r>
              <a:rPr lang="en-US" sz="1600" dirty="0" smtClean="0"/>
              <a:t>anomalous high tropospheric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at Uccle  in 2007-2009                      </a:t>
            </a:r>
            <a:r>
              <a:rPr lang="en-US" sz="1600" dirty="0" smtClean="0">
                <a:latin typeface="Times New Roman"/>
                <a:cs typeface="Times New Roman"/>
              </a:rPr>
              <a:t>→ </a:t>
            </a:r>
            <a:r>
              <a:rPr lang="en-US" sz="1400" dirty="0" smtClean="0">
                <a:sym typeface="Wingdings" pitchFamily="2" charset="2"/>
              </a:rPr>
              <a:t>no single/clear explanation</a:t>
            </a:r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2243" y="5589240"/>
            <a:ext cx="867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BE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R., De Backer, H.,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Delcloo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A.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Allaart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M.: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Identifying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Origin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Anomalous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High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Tropospheric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Ozone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in the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Ozonesonde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Data at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Uccle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Nearby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De Bilt,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Atmosphere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-Ocean, 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2014,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Ozone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Special Issue</a:t>
            </a:r>
            <a:r>
              <a:rPr lang="fr-BE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92280" y="4725144"/>
            <a:ext cx="792088" cy="90988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868144" y="2708920"/>
            <a:ext cx="720080" cy="1368152"/>
            <a:chOff x="5868144" y="2708920"/>
            <a:chExt cx="720080" cy="1368152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5868144" y="2708920"/>
              <a:ext cx="720080" cy="129614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5868144" y="4077072"/>
              <a:ext cx="72008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3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4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27" name="Picture 8" descr="Logo Koninklijk Nederlands Meteorologisch Instituut | Ministerie van Infrastructuur en Mili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475" y="692696"/>
            <a:ext cx="1446541" cy="4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Uccle and De </a:t>
            </a:r>
            <a:r>
              <a:rPr lang="fr-BE" sz="28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Bilt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Picture 2" descr="http://www.dropletmeasurement.com/sites/default/files/pictures/Products/ECCOzonesonde/sond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16" y="-27383"/>
            <a:ext cx="220824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5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AutoShape 2" descr="Afbeeldingsresultaat voor knmi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knmi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5495" y="4365104"/>
            <a:ext cx="4536503" cy="165618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 smtClean="0"/>
              <a:t>Uccle </a:t>
            </a:r>
            <a:r>
              <a:rPr lang="en-US" sz="1800" dirty="0" err="1" smtClean="0"/>
              <a:t>oper</a:t>
            </a:r>
            <a:r>
              <a:rPr lang="en-US" sz="1800" dirty="0" smtClean="0"/>
              <a:t>. </a:t>
            </a:r>
            <a:r>
              <a:rPr lang="en-US" sz="1800" dirty="0"/>
              <a:t>c</a:t>
            </a:r>
            <a:r>
              <a:rPr lang="en-US" sz="1800" dirty="0" smtClean="0"/>
              <a:t>orr. (blue) reduces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differences to within 5%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BM </a:t>
            </a:r>
            <a:r>
              <a:rPr lang="en-US" sz="1800" dirty="0" err="1"/>
              <a:t>sondes</a:t>
            </a:r>
            <a:r>
              <a:rPr lang="en-US" sz="1800" dirty="0"/>
              <a:t> </a:t>
            </a:r>
            <a:r>
              <a:rPr lang="nl-NL" sz="1800" dirty="0"/>
              <a:t>have a </a:t>
            </a:r>
            <a:r>
              <a:rPr lang="nl-NL" sz="1800" dirty="0" err="1"/>
              <a:t>typical</a:t>
            </a:r>
            <a:r>
              <a:rPr lang="nl-NL" sz="1800" dirty="0"/>
              <a:t> response </a:t>
            </a:r>
            <a:r>
              <a:rPr lang="en-US" sz="1800" dirty="0"/>
              <a:t>equivalent to about 80% of the actual ozone amount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arge differences (UT: &gt;15%) between both De </a:t>
            </a:r>
            <a:r>
              <a:rPr lang="en-US" sz="1800" dirty="0" err="1" smtClean="0"/>
              <a:t>Bilt</a:t>
            </a:r>
            <a:r>
              <a:rPr lang="en-US" sz="1800" dirty="0" smtClean="0"/>
              <a:t> corrections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572001" y="4365104"/>
            <a:ext cx="4536503" cy="1800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ifferences between different Uccle correction strategies are within 3%, within 4% for De </a:t>
            </a:r>
            <a:r>
              <a:rPr lang="en-US" sz="1800" dirty="0" err="1" smtClean="0"/>
              <a:t>Bilt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fr-BE" sz="1800" dirty="0" smtClean="0"/>
              <a:t>O3S-DQA corrections: </a:t>
            </a:r>
            <a:r>
              <a:rPr lang="fr-BE" sz="1800" dirty="0" err="1" smtClean="0"/>
              <a:t>better</a:t>
            </a:r>
            <a:r>
              <a:rPr lang="fr-BE" sz="1800" dirty="0" smtClean="0"/>
              <a:t> agreement </a:t>
            </a:r>
            <a:r>
              <a:rPr lang="fr-BE" sz="1800" dirty="0" err="1" smtClean="0"/>
              <a:t>between</a:t>
            </a:r>
            <a:r>
              <a:rPr lang="fr-BE" sz="1800" dirty="0" smtClean="0"/>
              <a:t> Uccle and De </a:t>
            </a:r>
            <a:r>
              <a:rPr lang="fr-BE" sz="1800" dirty="0" err="1" smtClean="0"/>
              <a:t>Bilt</a:t>
            </a:r>
            <a:r>
              <a:rPr lang="fr-BE" sz="1800" dirty="0" smtClean="0"/>
              <a:t> </a:t>
            </a:r>
            <a:r>
              <a:rPr lang="fr-BE" sz="1800" dirty="0" err="1" smtClean="0"/>
              <a:t>only</a:t>
            </a:r>
            <a:r>
              <a:rPr lang="fr-BE" sz="1800" dirty="0" smtClean="0"/>
              <a:t> in </a:t>
            </a:r>
            <a:r>
              <a:rPr lang="fr-BE" sz="1800" dirty="0" err="1" smtClean="0"/>
              <a:t>lower</a:t>
            </a:r>
            <a:r>
              <a:rPr lang="fr-BE" sz="1800" dirty="0" smtClean="0"/>
              <a:t> </a:t>
            </a:r>
            <a:r>
              <a:rPr lang="fr-BE" sz="1800" dirty="0" err="1" smtClean="0"/>
              <a:t>stratosphere</a:t>
            </a:r>
            <a:r>
              <a:rPr lang="fr-BE" sz="1800" dirty="0" smtClean="0"/>
              <a:t> (</a:t>
            </a:r>
            <a:r>
              <a:rPr lang="fr-BE" sz="1800" dirty="0" err="1" smtClean="0"/>
              <a:t>below</a:t>
            </a:r>
            <a:r>
              <a:rPr lang="fr-BE" sz="1800" dirty="0" smtClean="0"/>
              <a:t> O</a:t>
            </a:r>
            <a:r>
              <a:rPr lang="fr-BE" sz="1800" baseline="-25000" dirty="0" smtClean="0"/>
              <a:t>3</a:t>
            </a:r>
            <a:r>
              <a:rPr lang="fr-BE" sz="1800" dirty="0" smtClean="0"/>
              <a:t> maximum)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O3S-DQA correction at Uccle: better agreement with De </a:t>
            </a:r>
            <a:r>
              <a:rPr lang="en-US" sz="1800" dirty="0" err="1" smtClean="0"/>
              <a:t>Bilt</a:t>
            </a:r>
            <a:r>
              <a:rPr lang="en-US" sz="1800" dirty="0" smtClean="0"/>
              <a:t> above </a:t>
            </a:r>
            <a:r>
              <a:rPr lang="fr-BE" sz="1800" dirty="0" smtClean="0"/>
              <a:t>O</a:t>
            </a:r>
            <a:r>
              <a:rPr lang="fr-BE" sz="1800" baseline="-25000" dirty="0" smtClean="0"/>
              <a:t>3</a:t>
            </a:r>
            <a:r>
              <a:rPr lang="fr-BE" sz="1800" dirty="0" smtClean="0"/>
              <a:t> maximum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6165304"/>
            <a:ext cx="395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R.,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Allaart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, M., De 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Backer, H., 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Smit, H.,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Muer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, D.,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submitted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AMT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4868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Average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ozone profiles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" descr="http://www.dropletmeasurement.com/sites/default/files/pictures/Products/ECCOzonesonde/sond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5472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trends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165304"/>
            <a:ext cx="395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R.,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Allaart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, M., De 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Backer, H., 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Smit, H.,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Muer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, D.,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submitted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AMT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1" y="4365104"/>
            <a:ext cx="4536503" cy="186687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/>
              <a:t>d</a:t>
            </a:r>
            <a:r>
              <a:rPr lang="en-US" sz="1800" dirty="0" smtClean="0"/>
              <a:t>ifferences between different Uccle correction strategies are within 3%, within 4% for De </a:t>
            </a:r>
            <a:r>
              <a:rPr lang="en-US" sz="1800" dirty="0" err="1" smtClean="0"/>
              <a:t>Bilt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fr-BE" sz="1800" dirty="0" smtClean="0"/>
              <a:t>O3S-DQA corrections: </a:t>
            </a:r>
            <a:r>
              <a:rPr lang="fr-BE" sz="1800" dirty="0" err="1" smtClean="0"/>
              <a:t>better</a:t>
            </a:r>
            <a:r>
              <a:rPr lang="fr-BE" sz="1800" dirty="0" smtClean="0"/>
              <a:t> agreement </a:t>
            </a:r>
            <a:r>
              <a:rPr lang="fr-BE" sz="1800" dirty="0" err="1" smtClean="0"/>
              <a:t>between</a:t>
            </a:r>
            <a:r>
              <a:rPr lang="fr-BE" sz="1800" dirty="0" smtClean="0"/>
              <a:t> Uccle and De </a:t>
            </a:r>
            <a:r>
              <a:rPr lang="fr-BE" sz="1800" dirty="0" err="1" smtClean="0"/>
              <a:t>Bilt</a:t>
            </a:r>
            <a:r>
              <a:rPr lang="fr-BE" sz="1800" dirty="0" smtClean="0"/>
              <a:t> </a:t>
            </a:r>
            <a:r>
              <a:rPr lang="fr-BE" sz="1800" dirty="0" err="1" smtClean="0"/>
              <a:t>only</a:t>
            </a:r>
            <a:r>
              <a:rPr lang="fr-BE" sz="1800" dirty="0" smtClean="0"/>
              <a:t> in </a:t>
            </a:r>
            <a:r>
              <a:rPr lang="fr-BE" sz="1800" dirty="0" err="1" smtClean="0"/>
              <a:t>lower</a:t>
            </a:r>
            <a:r>
              <a:rPr lang="fr-BE" sz="1800" dirty="0" smtClean="0"/>
              <a:t> </a:t>
            </a:r>
            <a:r>
              <a:rPr lang="fr-BE" sz="1800" dirty="0" err="1" smtClean="0"/>
              <a:t>stratosphere</a:t>
            </a:r>
            <a:r>
              <a:rPr lang="fr-BE" sz="1800" dirty="0" smtClean="0"/>
              <a:t> (</a:t>
            </a:r>
            <a:r>
              <a:rPr lang="fr-BE" sz="1800" dirty="0" err="1" smtClean="0"/>
              <a:t>below</a:t>
            </a:r>
            <a:r>
              <a:rPr lang="fr-BE" sz="1800" dirty="0" smtClean="0"/>
              <a:t> O</a:t>
            </a:r>
            <a:r>
              <a:rPr lang="fr-BE" sz="1800" baseline="-25000" dirty="0" smtClean="0"/>
              <a:t>3</a:t>
            </a:r>
            <a:r>
              <a:rPr lang="fr-BE" sz="1800" dirty="0" smtClean="0"/>
              <a:t> maximum)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O3S-DQA correction at Uccle: better agreement with De </a:t>
            </a:r>
            <a:r>
              <a:rPr lang="en-US" sz="1800" dirty="0" err="1" smtClean="0"/>
              <a:t>Bilt</a:t>
            </a:r>
            <a:r>
              <a:rPr lang="en-US" sz="1800" dirty="0" smtClean="0"/>
              <a:t> above </a:t>
            </a:r>
            <a:r>
              <a:rPr lang="fr-BE" sz="1800" dirty="0" smtClean="0"/>
              <a:t>O</a:t>
            </a:r>
            <a:r>
              <a:rPr lang="fr-BE" sz="1800" baseline="-25000" dirty="0" smtClean="0"/>
              <a:t>3</a:t>
            </a:r>
            <a:r>
              <a:rPr lang="fr-BE" sz="1800" dirty="0" smtClean="0"/>
              <a:t> maximum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5495" y="4293096"/>
            <a:ext cx="4536503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500" dirty="0"/>
              <a:t>t</a:t>
            </a:r>
            <a:r>
              <a:rPr lang="en-US" sz="1500" dirty="0" smtClean="0"/>
              <a:t>rend differences </a:t>
            </a:r>
            <a:r>
              <a:rPr lang="en-US" sz="1500" dirty="0"/>
              <a:t>between different Uccle correction strategies are within 3</a:t>
            </a:r>
            <a:r>
              <a:rPr lang="en-US" sz="1500" dirty="0" smtClean="0"/>
              <a:t>%/</a:t>
            </a:r>
            <a:r>
              <a:rPr lang="en-US" sz="1500" dirty="0" err="1" smtClean="0"/>
              <a:t>dec</a:t>
            </a:r>
            <a:r>
              <a:rPr lang="en-US" sz="1500" dirty="0" smtClean="0"/>
              <a:t> (</a:t>
            </a:r>
            <a:r>
              <a:rPr lang="en-US" sz="1500" dirty="0" err="1" smtClean="0"/>
              <a:t>UStr</a:t>
            </a:r>
            <a:r>
              <a:rPr lang="en-US" sz="1500" dirty="0" smtClean="0"/>
              <a:t>), </a:t>
            </a:r>
            <a:r>
              <a:rPr lang="en-US" sz="1500" dirty="0"/>
              <a:t>within 4</a:t>
            </a:r>
            <a:r>
              <a:rPr lang="en-US" sz="1500" dirty="0" smtClean="0"/>
              <a:t>%/</a:t>
            </a:r>
            <a:r>
              <a:rPr lang="en-US" sz="1500" dirty="0" err="1" smtClean="0"/>
              <a:t>dec</a:t>
            </a:r>
            <a:r>
              <a:rPr lang="en-US" sz="1500" dirty="0" smtClean="0"/>
              <a:t> </a:t>
            </a:r>
            <a:r>
              <a:rPr lang="en-US" sz="1500" dirty="0"/>
              <a:t>for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 (</a:t>
            </a:r>
            <a:r>
              <a:rPr lang="en-US" sz="1500" dirty="0" err="1" smtClean="0"/>
              <a:t>UTr</a:t>
            </a:r>
            <a:r>
              <a:rPr lang="en-US" sz="1500" dirty="0" smtClean="0"/>
              <a:t>)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fr-BE" sz="1500" dirty="0"/>
              <a:t>O3S-DQA corrections: </a:t>
            </a:r>
            <a:r>
              <a:rPr lang="fr-BE" sz="1500" dirty="0" err="1"/>
              <a:t>better</a:t>
            </a:r>
            <a:r>
              <a:rPr lang="fr-BE" sz="1500" dirty="0"/>
              <a:t> agreement </a:t>
            </a:r>
            <a:r>
              <a:rPr lang="fr-BE" sz="1500" dirty="0" err="1"/>
              <a:t>between</a:t>
            </a:r>
            <a:r>
              <a:rPr lang="fr-BE" sz="1500" dirty="0"/>
              <a:t> Uccle and De </a:t>
            </a:r>
            <a:r>
              <a:rPr lang="fr-BE" sz="1500" dirty="0" err="1"/>
              <a:t>Bilt</a:t>
            </a:r>
            <a:r>
              <a:rPr lang="fr-BE" sz="1500" dirty="0"/>
              <a:t> </a:t>
            </a:r>
            <a:r>
              <a:rPr lang="fr-BE" sz="1500" dirty="0" smtClean="0"/>
              <a:t>trends in </a:t>
            </a:r>
            <a:r>
              <a:rPr lang="fr-BE" sz="1500" dirty="0" err="1" smtClean="0"/>
              <a:t>LStr</a:t>
            </a:r>
            <a:r>
              <a:rPr lang="fr-BE" sz="1500" dirty="0" smtClean="0"/>
              <a:t> and </a:t>
            </a:r>
            <a:r>
              <a:rPr lang="fr-BE" sz="1500" dirty="0" err="1" smtClean="0"/>
              <a:t>LTr</a:t>
            </a:r>
            <a:r>
              <a:rPr lang="fr-BE" sz="1500" dirty="0" smtClean="0"/>
              <a:t>, but not </a:t>
            </a:r>
            <a:r>
              <a:rPr lang="fr-BE" sz="1500" dirty="0" err="1" smtClean="0"/>
              <a:t>significantly</a:t>
            </a:r>
            <a:r>
              <a:rPr lang="fr-BE" sz="1500" dirty="0" smtClean="0"/>
              <a:t> </a:t>
            </a:r>
            <a:r>
              <a:rPr lang="fr-BE" sz="1500" dirty="0" err="1" smtClean="0"/>
              <a:t>different</a:t>
            </a:r>
            <a:r>
              <a:rPr lang="fr-BE" sz="1500" dirty="0"/>
              <a:t>!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O3S-DQA corrections: lower trends in Uccle,      	higher trends in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!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pic>
        <p:nvPicPr>
          <p:cNvPr id="21" name="Picture 2" descr="http://www.dropletmeasurement.com/sites/default/files/pictures/Products/ECCOzonesonde/sond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7505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r-BE" sz="2800" dirty="0" smtClean="0"/>
              <a:t>Motivation</a:t>
            </a:r>
            <a:endParaRPr lang="en-GB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7544" y="980728"/>
            <a:ext cx="7632848" cy="5058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Most of you are familiar with …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… but why balloon soundings? </a:t>
            </a:r>
            <a:r>
              <a:rPr lang="en-US" dirty="0"/>
              <a:t>Which research is done with those measurements? What </a:t>
            </a:r>
            <a:r>
              <a:rPr lang="en-US" dirty="0" smtClean="0"/>
              <a:t>is the relevance of the Uccle series</a:t>
            </a:r>
            <a:r>
              <a:rPr lang="en-US" smtClean="0"/>
              <a:t>? 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76" y="2332712"/>
            <a:ext cx="2905760" cy="217424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" name="Picture 4" descr="P1010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35" y="1952596"/>
            <a:ext cx="2236029" cy="298857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53208"/>
            <a:ext cx="3599892" cy="239992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645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51560"/>
            <a:ext cx="4480569" cy="3200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75856" y="6165304"/>
            <a:ext cx="395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Van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Malderen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, R.,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Allaart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, M., De 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Backer, H., 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Smit, H., </a:t>
            </a:r>
            <a:r>
              <a:rPr lang="nl-NL" sz="1200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Muer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, D.,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submitted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200" i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NL" sz="1200" i="1" dirty="0" smtClean="0">
                <a:solidFill>
                  <a:schemeClr val="bg1">
                    <a:lumMod val="50000"/>
                  </a:schemeClr>
                </a:solidFill>
              </a:rPr>
              <a:t> AMT</a:t>
            </a:r>
            <a:endParaRPr lang="nl-NL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35495" y="4293096"/>
            <a:ext cx="4536503" cy="20162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500" dirty="0"/>
              <a:t>t</a:t>
            </a:r>
            <a:r>
              <a:rPr lang="en-US" sz="1500" dirty="0" smtClean="0"/>
              <a:t>rend differences </a:t>
            </a:r>
            <a:r>
              <a:rPr lang="en-US" sz="1500" dirty="0"/>
              <a:t>between different Uccle correction strategies are within 3</a:t>
            </a:r>
            <a:r>
              <a:rPr lang="en-US" sz="1500" dirty="0" smtClean="0"/>
              <a:t>%/</a:t>
            </a:r>
            <a:r>
              <a:rPr lang="en-US" sz="1500" dirty="0" err="1" smtClean="0"/>
              <a:t>dec</a:t>
            </a:r>
            <a:r>
              <a:rPr lang="en-US" sz="1500" dirty="0" smtClean="0"/>
              <a:t> (</a:t>
            </a:r>
            <a:r>
              <a:rPr lang="en-US" sz="1500" dirty="0" err="1" smtClean="0"/>
              <a:t>UStr</a:t>
            </a:r>
            <a:r>
              <a:rPr lang="en-US" sz="1500" dirty="0" smtClean="0"/>
              <a:t>), </a:t>
            </a:r>
            <a:r>
              <a:rPr lang="en-US" sz="1500" dirty="0"/>
              <a:t>within 4</a:t>
            </a:r>
            <a:r>
              <a:rPr lang="en-US" sz="1500" dirty="0" smtClean="0"/>
              <a:t>%/</a:t>
            </a:r>
            <a:r>
              <a:rPr lang="en-US" sz="1500" dirty="0" err="1" smtClean="0"/>
              <a:t>dec</a:t>
            </a:r>
            <a:r>
              <a:rPr lang="en-US" sz="1500" dirty="0" smtClean="0"/>
              <a:t> </a:t>
            </a:r>
            <a:r>
              <a:rPr lang="en-US" sz="1500" dirty="0"/>
              <a:t>for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 (</a:t>
            </a:r>
            <a:r>
              <a:rPr lang="en-US" sz="1500" dirty="0" err="1" smtClean="0"/>
              <a:t>UTr</a:t>
            </a:r>
            <a:r>
              <a:rPr lang="en-US" sz="1500" dirty="0" smtClean="0"/>
              <a:t>)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fr-BE" sz="1500" dirty="0"/>
              <a:t>O3S-DQA corrections: </a:t>
            </a:r>
            <a:r>
              <a:rPr lang="fr-BE" sz="1500" dirty="0" err="1"/>
              <a:t>better</a:t>
            </a:r>
            <a:r>
              <a:rPr lang="fr-BE" sz="1500" dirty="0"/>
              <a:t> agreement </a:t>
            </a:r>
            <a:r>
              <a:rPr lang="fr-BE" sz="1500" dirty="0" err="1"/>
              <a:t>between</a:t>
            </a:r>
            <a:r>
              <a:rPr lang="fr-BE" sz="1500" dirty="0"/>
              <a:t> Uccle and De </a:t>
            </a:r>
            <a:r>
              <a:rPr lang="fr-BE" sz="1500" dirty="0" err="1"/>
              <a:t>Bilt</a:t>
            </a:r>
            <a:r>
              <a:rPr lang="fr-BE" sz="1500" dirty="0"/>
              <a:t> </a:t>
            </a:r>
            <a:r>
              <a:rPr lang="fr-BE" sz="1500" dirty="0" smtClean="0"/>
              <a:t>trends in </a:t>
            </a:r>
            <a:r>
              <a:rPr lang="fr-BE" sz="1500" dirty="0" err="1" smtClean="0"/>
              <a:t>LStr</a:t>
            </a:r>
            <a:r>
              <a:rPr lang="fr-BE" sz="1500" dirty="0" smtClean="0"/>
              <a:t> and </a:t>
            </a:r>
            <a:r>
              <a:rPr lang="fr-BE" sz="1500" dirty="0" err="1" smtClean="0"/>
              <a:t>LTr</a:t>
            </a:r>
            <a:r>
              <a:rPr lang="fr-BE" sz="1500" dirty="0" smtClean="0"/>
              <a:t>, but not </a:t>
            </a:r>
            <a:r>
              <a:rPr lang="fr-BE" sz="1500" dirty="0" err="1" smtClean="0"/>
              <a:t>significantly</a:t>
            </a:r>
            <a:r>
              <a:rPr lang="fr-BE" sz="1500" dirty="0" smtClean="0"/>
              <a:t> </a:t>
            </a:r>
            <a:r>
              <a:rPr lang="fr-BE" sz="1500" dirty="0" err="1" smtClean="0"/>
              <a:t>different</a:t>
            </a:r>
            <a:r>
              <a:rPr lang="fr-BE" sz="1500" dirty="0"/>
              <a:t>!</a:t>
            </a: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sz="1500" dirty="0" smtClean="0"/>
              <a:t>O3S-DQA corrections: lower trends in Uccle,      	higher trends in De </a:t>
            </a:r>
            <a:r>
              <a:rPr lang="en-US" sz="1500" dirty="0" err="1" smtClean="0"/>
              <a:t>Bilt</a:t>
            </a:r>
            <a:r>
              <a:rPr lang="en-US" sz="1500" dirty="0" smtClean="0"/>
              <a:t>!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644008" y="1052736"/>
            <a:ext cx="4427984" cy="48965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Ozone recovery?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p</a:t>
            </a:r>
            <a:r>
              <a:rPr lang="en-US" sz="1800" dirty="0" smtClean="0"/>
              <a:t>eriod starts with maximum peak value in EESC (1997)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o</a:t>
            </a:r>
            <a:r>
              <a:rPr lang="en-US" sz="1800" dirty="0" smtClean="0"/>
              <a:t>nly in troposphere: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trends significantly different from zero!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ign of the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trend in the </a:t>
            </a:r>
            <a:r>
              <a:rPr lang="en-US" sz="1800" dirty="0" err="1" smtClean="0"/>
              <a:t>strato</a:t>
            </a:r>
            <a:r>
              <a:rPr lang="en-US" sz="1800" dirty="0" smtClean="0"/>
              <a:t>-sphere depends on the station and    on the applied data processing!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 marL="45720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 caution is needed when using          </a:t>
            </a:r>
            <a:r>
              <a:rPr lang="en-US" sz="1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terminology like “the onset of </a:t>
            </a: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ozone </a:t>
            </a:r>
            <a:r>
              <a:rPr lang="en-US" sz="1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 recovery!”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4727448" y="64800"/>
            <a:ext cx="1554480" cy="52200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79512" y="5472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Vertical ozone trends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http://www.dropletmeasurement.com/sites/default/files/pictures/Products/ECCOzonesonde/sond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Conclusions: total ozone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8064896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Uccle ozone measurements series are invaluable due to their length, frequency of observations, continuity, consistency, homogeneity and developed data processing tools. </a:t>
            </a:r>
          </a:p>
          <a:p>
            <a:endParaRPr lang="en-US" sz="900" dirty="0" smtClean="0"/>
          </a:p>
          <a:p>
            <a:r>
              <a:rPr lang="en-US" dirty="0" smtClean="0"/>
              <a:t>Total ozone at Uccle does not show a clear trend over the entire 1971-2014 period: the 1980-1996 decline seems to be compensated by the 1997-2014 rise.</a:t>
            </a:r>
          </a:p>
          <a:p>
            <a:endParaRPr lang="en-US" sz="800" dirty="0" smtClean="0"/>
          </a:p>
          <a:p>
            <a:r>
              <a:rPr lang="en-US" dirty="0" smtClean="0"/>
              <a:t>This long term variability seems to follow the EESC time </a:t>
            </a:r>
            <a:r>
              <a:rPr lang="en-US" dirty="0" err="1" smtClean="0"/>
              <a:t>behaviour</a:t>
            </a:r>
            <a:r>
              <a:rPr lang="en-US" dirty="0" smtClean="0"/>
              <a:t>, especially in the spring season (maximum ozone).</a:t>
            </a:r>
          </a:p>
          <a:p>
            <a:endParaRPr lang="en-US" sz="800" dirty="0" smtClean="0"/>
          </a:p>
          <a:p>
            <a:r>
              <a:rPr lang="en-US" dirty="0" smtClean="0"/>
              <a:t>On the other hand, atmospheric dynamics (tropopause pressure and stratospheric temperature) are important explanatory variables!</a:t>
            </a:r>
          </a:p>
          <a:p>
            <a:endParaRPr lang="en-US" sz="900" dirty="0" smtClean="0"/>
          </a:p>
          <a:p>
            <a:r>
              <a:rPr lang="en-US" dirty="0" smtClean="0"/>
              <a:t>The total ozone trend is composed by a stratospheric ozone decline of -2%/</a:t>
            </a:r>
            <a:r>
              <a:rPr lang="en-US" dirty="0" err="1" smtClean="0"/>
              <a:t>dec</a:t>
            </a:r>
            <a:r>
              <a:rPr lang="en-US" dirty="0" smtClean="0"/>
              <a:t> and a tropospheric ozone increase at +2%/</a:t>
            </a:r>
            <a:r>
              <a:rPr lang="en-US" dirty="0" err="1" smtClean="0"/>
              <a:t>dec.</a:t>
            </a:r>
            <a:endParaRPr lang="en-US" dirty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 descr="http://abnoos.co/images/pic/products/optical-and-acoustic-measurement/solar-radiation-measurement/brewer-spectrophotometers-9079-23564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624"/>
            <a:ext cx="864096" cy="8640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000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712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32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Conclusions: vertical ozone profile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8064896" cy="4968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serve the climate and satellite communities, an international </a:t>
            </a:r>
            <a:r>
              <a:rPr lang="en-US" dirty="0" err="1" smtClean="0"/>
              <a:t>ozonesonde</a:t>
            </a:r>
            <a:r>
              <a:rPr lang="en-US" dirty="0" smtClean="0"/>
              <a:t> data quality assessment activity was initiated. </a:t>
            </a:r>
          </a:p>
          <a:p>
            <a:endParaRPr lang="en-US" sz="900" dirty="0" smtClean="0"/>
          </a:p>
          <a:p>
            <a:r>
              <a:rPr lang="en-US" dirty="0" smtClean="0"/>
              <a:t>The close </a:t>
            </a:r>
            <a:r>
              <a:rPr lang="en-US" dirty="0" err="1" smtClean="0"/>
              <a:t>ozonesonde</a:t>
            </a:r>
            <a:r>
              <a:rPr lang="en-US" dirty="0" smtClean="0"/>
              <a:t> stations Uccle and De </a:t>
            </a:r>
            <a:r>
              <a:rPr lang="en-US" dirty="0" err="1" smtClean="0"/>
              <a:t>Bilt</a:t>
            </a:r>
            <a:r>
              <a:rPr lang="en-US" dirty="0" smtClean="0"/>
              <a:t> provide a unique testbed for this homogeneity activity.</a:t>
            </a:r>
          </a:p>
          <a:p>
            <a:endParaRPr lang="en-US" sz="800" dirty="0"/>
          </a:p>
          <a:p>
            <a:r>
              <a:rPr lang="en-US" dirty="0" smtClean="0"/>
              <a:t>Still, natural differences in the vertical distribution of ozone between Uccle and De </a:t>
            </a:r>
            <a:r>
              <a:rPr lang="en-US" dirty="0" err="1" smtClean="0"/>
              <a:t>Bilt</a:t>
            </a:r>
            <a:r>
              <a:rPr lang="en-US" dirty="0" smtClean="0"/>
              <a:t> are likely to occur (</a:t>
            </a:r>
            <a:r>
              <a:rPr lang="en-US" dirty="0" smtClean="0">
                <a:sym typeface="Wingdings" pitchFamily="2" charset="2"/>
              </a:rPr>
              <a:t> needs more investigation!).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The O3S-DQA corrections do not give an overall better agreement of the average profiles and trends between both stations. </a:t>
            </a:r>
          </a:p>
          <a:p>
            <a:endParaRPr lang="en-US" sz="800" dirty="0" smtClean="0"/>
          </a:p>
          <a:p>
            <a:r>
              <a:rPr lang="en-US" dirty="0" smtClean="0"/>
              <a:t>The impact of the correction strategies on the trends can make the difference between the onset of ozone recovery or not. </a:t>
            </a:r>
          </a:p>
          <a:p>
            <a:endParaRPr lang="en-US" sz="900" dirty="0" smtClean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http://www.dropletmeasurement.com/sites/default/files/pictures/Products/ECCOzonesonde/son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63388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000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046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63000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Outlook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8064896" cy="4968552"/>
          </a:xfrm>
        </p:spPr>
        <p:txBody>
          <a:bodyPr>
            <a:norm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uarantee the operation and data quality of the ozone measurements at Uccle </a:t>
            </a:r>
          </a:p>
          <a:p>
            <a:r>
              <a:rPr lang="en-US" sz="2000" dirty="0" smtClean="0"/>
              <a:t>comparison of the Uccle tropospheric ozone profiles with ozone aircraft measurements gathered above Brussels airport (and Frankfurt?)                                                                                 </a:t>
            </a:r>
            <a:r>
              <a:rPr lang="en-US" sz="2000" dirty="0" smtClean="0">
                <a:sym typeface="Wingdings" pitchFamily="2" charset="2"/>
              </a:rPr>
              <a:t> topic of </a:t>
            </a:r>
            <a:r>
              <a:rPr lang="en-US" sz="2000" dirty="0" smtClean="0"/>
              <a:t>internship by </a:t>
            </a:r>
            <a:r>
              <a:rPr lang="en-US" sz="2000" dirty="0" err="1" smtClean="0"/>
              <a:t>Nicoleta</a:t>
            </a:r>
            <a:r>
              <a:rPr lang="en-US" sz="2000" dirty="0" smtClean="0"/>
              <a:t> </a:t>
            </a:r>
            <a:r>
              <a:rPr lang="en-US" sz="2000" dirty="0" err="1" smtClean="0"/>
              <a:t>Pateraki</a:t>
            </a:r>
            <a:r>
              <a:rPr lang="en-US" sz="2000" dirty="0" smtClean="0"/>
              <a:t> in Mar-May 2016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16" y="3274640"/>
            <a:ext cx="4774776" cy="34667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50912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566 profiles!</a:t>
            </a:r>
            <a:endParaRPr lang="nl-NL" dirty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65192" y="63001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6300000" y="64190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1972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34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848100" cy="2667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36512" y="4725144"/>
            <a:ext cx="9144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Font typeface="Georgia" pitchFamily="18" charset="0"/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35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2790056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36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Picture 2" descr="Graph of ultraviolet fl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24" y="2276872"/>
            <a:ext cx="4495800" cy="1657351"/>
          </a:xfrm>
          <a:prstGeom prst="rect">
            <a:avLst/>
          </a:prstGeom>
          <a:noFill/>
          <a:ln w="15875"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37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12576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Seasonal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variation of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average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Uccle O</a:t>
            </a:r>
            <a:r>
              <a:rPr lang="fr-BE" sz="2800" b="1" baseline="-25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profile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3" y="1142995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79512" y="12576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Total ozone at Uccle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335280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098800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640959" cy="1368152"/>
          </a:xfrm>
        </p:spPr>
        <p:txBody>
          <a:bodyPr wrap="square">
            <a:normAutofit fontScale="92500" lnSpcReduction="10000"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en-US" sz="2000" dirty="0" smtClean="0"/>
              <a:t>Multiple stepwise linear regression with explanatory variables: </a:t>
            </a:r>
          </a:p>
          <a:p>
            <a:pPr marL="45720" indent="0">
              <a:buNone/>
            </a:pPr>
            <a:r>
              <a:rPr lang="en-US" sz="2000" dirty="0" smtClean="0"/>
              <a:t>means/harmonic, linear, piecewise linear, EESC, solar flux, NAO, ENSO, QBO, aerosols, </a:t>
            </a:r>
            <a:r>
              <a:rPr lang="en-US" sz="2000" dirty="0" smtClean="0">
                <a:solidFill>
                  <a:srgbClr val="0070C0"/>
                </a:solidFill>
              </a:rPr>
              <a:t>tropopause pressure, T @ 100hPa </a:t>
            </a:r>
            <a:r>
              <a:rPr lang="en-US" sz="2000" dirty="0" smtClean="0"/>
              <a:t>… </a:t>
            </a:r>
            <a:r>
              <a:rPr lang="en-US" sz="2000" dirty="0" smtClean="0">
                <a:solidFill>
                  <a:srgbClr val="FF0000"/>
                </a:solidFill>
              </a:rPr>
              <a:t>for each season separately</a:t>
            </a:r>
            <a:endParaRPr lang="en-US" sz="20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588224" y="2132856"/>
            <a:ext cx="2600187" cy="44644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w</a:t>
            </a:r>
            <a:r>
              <a:rPr lang="en-US" sz="1800" dirty="0" smtClean="0">
                <a:solidFill>
                  <a:srgbClr val="FF0000"/>
                </a:solidFill>
              </a:rPr>
              <a:t>inter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0070C0"/>
                </a:solidFill>
              </a:rPr>
              <a:t>T100</a:t>
            </a:r>
            <a:r>
              <a:rPr lang="en-US" sz="1800" dirty="0" smtClean="0"/>
              <a:t>, mean, </a:t>
            </a:r>
            <a:r>
              <a:rPr lang="en-US" sz="1800" dirty="0" smtClean="0">
                <a:solidFill>
                  <a:srgbClr val="0070C0"/>
                </a:solidFill>
              </a:rPr>
              <a:t>tropopause p</a:t>
            </a:r>
            <a:r>
              <a:rPr lang="en-US" sz="1800" dirty="0" smtClean="0"/>
              <a:t>, aerosol, NAO (79.9%)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pring</a:t>
            </a:r>
            <a:r>
              <a:rPr lang="en-US" sz="1800" dirty="0" smtClean="0">
                <a:solidFill>
                  <a:srgbClr val="0070C0"/>
                </a:solidFill>
              </a:rPr>
              <a:t>: tropopause p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T100</a:t>
            </a:r>
            <a:r>
              <a:rPr lang="en-US" sz="1800" dirty="0" smtClean="0"/>
              <a:t>, mean, solar flux, NAO, QBO (56.2%)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ummer</a:t>
            </a:r>
            <a:r>
              <a:rPr lang="en-US" sz="1800" dirty="0" smtClean="0"/>
              <a:t>: mean, </a:t>
            </a:r>
            <a:r>
              <a:rPr lang="en-US" sz="1800" dirty="0" smtClean="0">
                <a:solidFill>
                  <a:srgbClr val="0070C0"/>
                </a:solidFill>
              </a:rPr>
              <a:t>T100</a:t>
            </a:r>
            <a:r>
              <a:rPr lang="en-US" sz="1800" dirty="0" smtClean="0"/>
              <a:t> (76.9%)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all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0070C0"/>
                </a:solidFill>
              </a:rPr>
              <a:t>T100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tropopause p</a:t>
            </a:r>
            <a:r>
              <a:rPr lang="en-US" sz="1800" dirty="0" smtClean="0"/>
              <a:t>, mean, aerosol, solar flux (56.8%)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R² = 0.948</a:t>
            </a:r>
          </a:p>
        </p:txBody>
      </p:sp>
    </p:spTree>
    <p:extLst>
      <p:ext uri="{BB962C8B-B14F-4D97-AF65-F5344CB8AC3E}">
        <p14:creationId xmlns:p14="http://schemas.microsoft.com/office/powerpoint/2010/main" val="19948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39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12576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verage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uncertainties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of the Uccle O</a:t>
            </a:r>
            <a:r>
              <a:rPr lang="fr-BE" sz="2800" b="1" baseline="-250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3</a:t>
            </a:r>
            <a:r>
              <a:rPr lang="fr-BE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profile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3" y="1142995"/>
            <a:ext cx="6400813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r-BE" sz="2800" dirty="0" smtClean="0"/>
              <a:t>Ozone (O</a:t>
            </a:r>
            <a:r>
              <a:rPr lang="fr-BE" sz="2800" baseline="-25000" dirty="0" smtClean="0"/>
              <a:t>3</a:t>
            </a:r>
            <a:r>
              <a:rPr lang="fr-BE" sz="2800" dirty="0" smtClean="0"/>
              <a:t>)</a:t>
            </a:r>
            <a:endParaRPr lang="en-GB" sz="2800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632848" cy="532859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2900" dirty="0" smtClean="0"/>
              <a:t>In </a:t>
            </a:r>
            <a:r>
              <a:rPr lang="en-US" sz="2900" dirty="0">
                <a:solidFill>
                  <a:schemeClr val="accent6"/>
                </a:solidFill>
              </a:rPr>
              <a:t>1840</a:t>
            </a:r>
            <a:r>
              <a:rPr lang="en-US" sz="2900" dirty="0"/>
              <a:t> Christian Friedrich </a:t>
            </a:r>
            <a:r>
              <a:rPr lang="en-US" sz="2900" b="1" dirty="0">
                <a:solidFill>
                  <a:srgbClr val="FF0000"/>
                </a:solidFill>
              </a:rPr>
              <a:t>Schoenbein</a:t>
            </a:r>
            <a:r>
              <a:rPr lang="en-US" sz="2900" dirty="0"/>
              <a:t> at the University of Basel had discovered the presence </a:t>
            </a:r>
            <a:r>
              <a:rPr lang="en-US" sz="2900" dirty="0" smtClean="0"/>
              <a:t>of </a:t>
            </a:r>
            <a:r>
              <a:rPr lang="en-US" sz="2900" dirty="0"/>
              <a:t>a specific odor while performing the </a:t>
            </a:r>
            <a:r>
              <a:rPr lang="en-GB" sz="2900" dirty="0" smtClean="0"/>
              <a:t>electrolyse</a:t>
            </a:r>
            <a:r>
              <a:rPr lang="en-US" sz="2900" dirty="0" smtClean="0"/>
              <a:t> </a:t>
            </a:r>
            <a:r>
              <a:rPr lang="en-US" sz="2900" dirty="0"/>
              <a:t>of water. He called this property “ozon” (in German) from the Greek word “ozein</a:t>
            </a:r>
            <a:r>
              <a:rPr lang="en-US" sz="2900" dirty="0" smtClean="0"/>
              <a:t>” for smell. </a:t>
            </a:r>
          </a:p>
          <a:p>
            <a:pPr marL="45720" indent="0">
              <a:buNone/>
            </a:pPr>
            <a:endParaRPr lang="nl-NL" sz="2900" dirty="0"/>
          </a:p>
          <a:p>
            <a:pPr>
              <a:buFont typeface="Arial" pitchFamily="34" charset="0"/>
              <a:buChar char="•"/>
            </a:pPr>
            <a:r>
              <a:rPr lang="en-US" sz="2900" dirty="0" smtClean="0"/>
              <a:t>The </a:t>
            </a:r>
            <a:r>
              <a:rPr lang="en-US" sz="2900" dirty="0"/>
              <a:t>presence of ozone in the atmosphere was reported in </a:t>
            </a:r>
            <a:r>
              <a:rPr lang="en-US" sz="2900" dirty="0">
                <a:solidFill>
                  <a:schemeClr val="accent6"/>
                </a:solidFill>
              </a:rPr>
              <a:t>1858</a:t>
            </a:r>
            <a:r>
              <a:rPr lang="en-US" sz="2900" dirty="0"/>
              <a:t> by Auguste </a:t>
            </a:r>
            <a:r>
              <a:rPr lang="en-US" sz="2900" b="1" dirty="0">
                <a:solidFill>
                  <a:srgbClr val="FF0000"/>
                </a:solidFill>
              </a:rPr>
              <a:t>Houzeau</a:t>
            </a:r>
            <a:r>
              <a:rPr lang="en-US" sz="2900" b="1" dirty="0"/>
              <a:t> </a:t>
            </a:r>
            <a:r>
              <a:rPr lang="en-US" sz="2900" dirty="0"/>
              <a:t>in Rouen, </a:t>
            </a:r>
            <a:r>
              <a:rPr lang="en-US" sz="2900" dirty="0" smtClean="0"/>
              <a:t>France. </a:t>
            </a:r>
            <a:endParaRPr lang="en-US" sz="2900" dirty="0"/>
          </a:p>
          <a:p>
            <a:endParaRPr lang="nl-NL" sz="2900" dirty="0"/>
          </a:p>
          <a:p>
            <a:pPr>
              <a:buFont typeface="Arial" pitchFamily="34" charset="0"/>
              <a:buChar char="•"/>
            </a:pPr>
            <a:r>
              <a:rPr lang="en-US" sz="2900" dirty="0"/>
              <a:t>In the </a:t>
            </a:r>
            <a:r>
              <a:rPr lang="en-US" sz="2900" dirty="0">
                <a:solidFill>
                  <a:schemeClr val="accent6"/>
                </a:solidFill>
              </a:rPr>
              <a:t>1920’s</a:t>
            </a:r>
            <a:r>
              <a:rPr lang="en-US" sz="2900" dirty="0"/>
              <a:t> the British scientist, Gordon.M.B.</a:t>
            </a:r>
            <a:r>
              <a:rPr lang="en-US" sz="2900" b="1" dirty="0"/>
              <a:t> </a:t>
            </a:r>
            <a:r>
              <a:rPr lang="en-US" sz="2900" b="1" dirty="0">
                <a:solidFill>
                  <a:srgbClr val="FF0000"/>
                </a:solidFill>
              </a:rPr>
              <a:t>Dobson</a:t>
            </a:r>
            <a:r>
              <a:rPr lang="en-US" sz="2900" b="1" dirty="0"/>
              <a:t> </a:t>
            </a:r>
            <a:r>
              <a:rPr lang="en-US" sz="2900" b="1" dirty="0" smtClean="0"/>
              <a:t> </a:t>
            </a:r>
            <a:r>
              <a:rPr lang="en-US" sz="2900" dirty="0" smtClean="0"/>
              <a:t>(</a:t>
            </a:r>
            <a:r>
              <a:rPr lang="en-US" sz="2900" dirty="0"/>
              <a:t>Oxford University) </a:t>
            </a:r>
            <a:r>
              <a:rPr lang="en-US" sz="2900" dirty="0" smtClean="0"/>
              <a:t>developed </a:t>
            </a:r>
            <a:r>
              <a:rPr lang="en-US" sz="2900" dirty="0"/>
              <a:t>a spectrograph and later a spectrophotometer that for many years remained the only accurate method to measure the ozone column abundance</a:t>
            </a:r>
            <a:r>
              <a:rPr lang="en-US" sz="2900" dirty="0" smtClean="0"/>
              <a:t>.</a:t>
            </a:r>
          </a:p>
          <a:p>
            <a:endParaRPr lang="nl-NL" sz="2900" dirty="0"/>
          </a:p>
          <a:p>
            <a:pPr>
              <a:buFont typeface="Arial" pitchFamily="34" charset="0"/>
              <a:buChar char="•"/>
            </a:pPr>
            <a:r>
              <a:rPr lang="en-US" sz="2900" dirty="0"/>
              <a:t>Erich</a:t>
            </a:r>
            <a:r>
              <a:rPr lang="en-US" sz="2900" b="1" dirty="0"/>
              <a:t> </a:t>
            </a:r>
            <a:r>
              <a:rPr lang="en-US" sz="2900" b="1" dirty="0">
                <a:solidFill>
                  <a:srgbClr val="FF0000"/>
                </a:solidFill>
              </a:rPr>
              <a:t>Regener</a:t>
            </a:r>
            <a:r>
              <a:rPr lang="en-US" sz="2900" b="1" dirty="0"/>
              <a:t> </a:t>
            </a:r>
            <a:r>
              <a:rPr lang="en-US" sz="2900" dirty="0"/>
              <a:t>and his son Victor</a:t>
            </a:r>
            <a:r>
              <a:rPr lang="en-US" sz="2900" b="1" dirty="0"/>
              <a:t> </a:t>
            </a:r>
            <a:r>
              <a:rPr lang="en-US" sz="2900" dirty="0"/>
              <a:t>who </a:t>
            </a:r>
            <a:r>
              <a:rPr lang="en-US" sz="2900" dirty="0" smtClean="0"/>
              <a:t>measured </a:t>
            </a:r>
            <a:r>
              <a:rPr lang="en-US" sz="2900" dirty="0"/>
              <a:t>the solar ultraviolet absorption from a stratospheric balloon in </a:t>
            </a:r>
            <a:r>
              <a:rPr lang="en-US" sz="2900" dirty="0">
                <a:solidFill>
                  <a:schemeClr val="accent6"/>
                </a:solidFill>
              </a:rPr>
              <a:t>1934</a:t>
            </a:r>
            <a:r>
              <a:rPr lang="en-US" sz="2900" dirty="0"/>
              <a:t>, </a:t>
            </a:r>
            <a:r>
              <a:rPr lang="en-US" sz="2900" dirty="0" smtClean="0"/>
              <a:t>showed </a:t>
            </a:r>
            <a:r>
              <a:rPr lang="en-US" sz="2900" dirty="0"/>
              <a:t>that the ozone maximum is located near 25 km.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6021288"/>
            <a:ext cx="5758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i="1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BE" sz="1600" i="1" dirty="0" smtClean="0">
                <a:solidFill>
                  <a:schemeClr val="bg1">
                    <a:lumMod val="50000"/>
                  </a:schemeClr>
                </a:solidFill>
              </a:rPr>
              <a:t> Brasseur G., RMI </a:t>
            </a:r>
            <a:r>
              <a:rPr lang="fr-BE" sz="1600" i="1" dirty="0" err="1" smtClean="0">
                <a:solidFill>
                  <a:schemeClr val="bg1">
                    <a:lumMod val="50000"/>
                  </a:schemeClr>
                </a:solidFill>
              </a:rPr>
              <a:t>Centenary</a:t>
            </a:r>
            <a:r>
              <a:rPr lang="fr-BE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600" i="1" dirty="0" err="1" smtClean="0">
                <a:solidFill>
                  <a:schemeClr val="bg1">
                    <a:lumMod val="50000"/>
                  </a:schemeClr>
                </a:solidFill>
              </a:rPr>
              <a:t>Conference</a:t>
            </a:r>
            <a:r>
              <a:rPr lang="fr-BE" sz="1600" i="1" dirty="0" smtClean="0">
                <a:solidFill>
                  <a:schemeClr val="bg1">
                    <a:lumMod val="50000"/>
                  </a:schemeClr>
                </a:solidFill>
              </a:rPr>
              <a:t>, 26 Sept 2013 </a:t>
            </a:r>
            <a:endParaRPr lang="nl-N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2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928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40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9512" y="125760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Sensing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solution </a:t>
            </a:r>
            <a:r>
              <a:rPr lang="fr-BE" sz="2800" b="1" noProof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strengths</a:t>
            </a:r>
            <a:r>
              <a:rPr lang="fr-BE" sz="2800" b="1" noProof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(SST)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4" y="2420888"/>
            <a:ext cx="6965278" cy="16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41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165304"/>
            <a:ext cx="335280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3779912" y="1996257"/>
            <a:ext cx="360040" cy="258487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3"/>
          </p:nvPr>
        </p:nvSpPr>
        <p:spPr>
          <a:xfrm>
            <a:off x="107504" y="1196751"/>
            <a:ext cx="3600400" cy="3096345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BE" sz="1400" dirty="0" smtClean="0"/>
              <a:t>90 % of </a:t>
            </a:r>
            <a:r>
              <a:rPr lang="fr-BE" sz="1400" dirty="0" err="1" smtClean="0"/>
              <a:t>atmospheric</a:t>
            </a:r>
            <a:r>
              <a:rPr lang="fr-BE" sz="1400" dirty="0" smtClean="0"/>
              <a:t> ozone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f</a:t>
            </a:r>
            <a:r>
              <a:rPr lang="en-US" sz="1400" dirty="0" smtClean="0"/>
              <a:t>ormed by </a:t>
            </a:r>
            <a:r>
              <a:rPr lang="en-US" sz="1400" dirty="0"/>
              <a:t>a balance between sunlight that creates ozone and chemical reactions that destroy it</a:t>
            </a:r>
            <a:endParaRPr lang="fr-BE" sz="1400" dirty="0" smtClean="0"/>
          </a:p>
          <a:p>
            <a:pPr>
              <a:buFont typeface="Arial" pitchFamily="34" charset="0"/>
              <a:buChar char="•"/>
            </a:pPr>
            <a:r>
              <a:rPr lang="fr-BE" sz="1400" dirty="0" err="1"/>
              <a:t>b</a:t>
            </a:r>
            <a:r>
              <a:rPr lang="fr-BE" sz="1400" dirty="0" err="1" smtClean="0"/>
              <a:t>eneficial</a:t>
            </a:r>
            <a:r>
              <a:rPr lang="fr-BE" sz="1400" dirty="0" smtClean="0"/>
              <a:t> </a:t>
            </a:r>
            <a:r>
              <a:rPr lang="fr-BE" sz="1400" dirty="0" err="1" smtClean="0"/>
              <a:t>role</a:t>
            </a:r>
            <a:r>
              <a:rPr lang="fr-BE" sz="1400" dirty="0" smtClean="0"/>
              <a:t>: </a:t>
            </a:r>
            <a:r>
              <a:rPr lang="fr-BE" sz="1400" dirty="0" err="1" smtClean="0"/>
              <a:t>acts</a:t>
            </a:r>
            <a:r>
              <a:rPr lang="fr-BE" sz="1400" dirty="0" smtClean="0"/>
              <a:t> as </a:t>
            </a:r>
            <a:r>
              <a:rPr lang="fr-BE" sz="1400" dirty="0" err="1" smtClean="0"/>
              <a:t>primary</a:t>
            </a:r>
            <a:r>
              <a:rPr lang="fr-BE" sz="1400" dirty="0" smtClean="0"/>
              <a:t> UV radiation </a:t>
            </a:r>
            <a:r>
              <a:rPr lang="fr-BE" sz="1400" dirty="0" err="1" smtClean="0"/>
              <a:t>shield</a:t>
            </a:r>
            <a:r>
              <a:rPr lang="fr-BE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 err="1"/>
              <a:t>c</a:t>
            </a:r>
            <a:r>
              <a:rPr lang="fr-BE" sz="1400" dirty="0" err="1" smtClean="0"/>
              <a:t>urrent</a:t>
            </a:r>
            <a:r>
              <a:rPr lang="fr-BE" sz="1400" dirty="0" smtClean="0"/>
              <a:t> issues:</a:t>
            </a:r>
          </a:p>
          <a:p>
            <a:pPr lvl="1">
              <a:buFont typeface="Wingdings" pitchFamily="2" charset="2"/>
              <a:buChar char="ü"/>
            </a:pPr>
            <a:r>
              <a:rPr lang="fr-BE" sz="1200" b="1" i="1" dirty="0" smtClean="0"/>
              <a:t>long-</a:t>
            </a:r>
            <a:r>
              <a:rPr lang="fr-BE" sz="1200" b="1" i="1" dirty="0" err="1" smtClean="0"/>
              <a:t>term</a:t>
            </a:r>
            <a:r>
              <a:rPr lang="fr-BE" sz="1200" b="1" i="1" dirty="0" smtClean="0"/>
              <a:t> global trend</a:t>
            </a:r>
          </a:p>
          <a:p>
            <a:pPr lvl="1">
              <a:buFont typeface="Wingdings" pitchFamily="2" charset="2"/>
              <a:buChar char="ü"/>
            </a:pPr>
            <a:r>
              <a:rPr lang="fr-BE" sz="1200" b="1" i="1" dirty="0" err="1" smtClean="0"/>
              <a:t>springtime</a:t>
            </a:r>
            <a:r>
              <a:rPr lang="fr-BE" sz="1200" b="1" i="1" dirty="0" smtClean="0"/>
              <a:t> </a:t>
            </a:r>
            <a:r>
              <a:rPr lang="fr-BE" sz="1200" b="1" i="1" dirty="0" err="1" smtClean="0"/>
              <a:t>antarctic</a:t>
            </a:r>
            <a:r>
              <a:rPr lang="fr-BE" sz="1200" b="1" i="1" dirty="0" smtClean="0"/>
              <a:t> ozone </a:t>
            </a:r>
            <a:r>
              <a:rPr lang="fr-BE" sz="1200" b="1" i="1" dirty="0" err="1" smtClean="0"/>
              <a:t>hole</a:t>
            </a:r>
            <a:r>
              <a:rPr lang="fr-BE" sz="1200" b="1" i="1" dirty="0" smtClean="0"/>
              <a:t> </a:t>
            </a:r>
            <a:r>
              <a:rPr lang="fr-BE" sz="1200" b="1" i="1" dirty="0" err="1" smtClean="0"/>
              <a:t>each</a:t>
            </a:r>
            <a:r>
              <a:rPr lang="fr-BE" sz="1200" b="1" i="1" dirty="0" smtClean="0"/>
              <a:t> </a:t>
            </a:r>
            <a:r>
              <a:rPr lang="fr-BE" sz="1200" b="1" i="1" dirty="0" err="1" smtClean="0"/>
              <a:t>year</a:t>
            </a:r>
            <a:endParaRPr lang="fr-BE" sz="1200" b="1" i="1" dirty="0" smtClean="0"/>
          </a:p>
          <a:p>
            <a:pPr lvl="1">
              <a:buFont typeface="Wingdings" pitchFamily="2" charset="2"/>
              <a:buChar char="ü"/>
            </a:pPr>
            <a:r>
              <a:rPr lang="fr-BE" sz="1200" b="1" i="1" dirty="0" err="1"/>
              <a:t>s</a:t>
            </a:r>
            <a:r>
              <a:rPr lang="fr-BE" sz="1200" b="1" i="1" dirty="0" err="1" smtClean="0"/>
              <a:t>pringtime</a:t>
            </a:r>
            <a:r>
              <a:rPr lang="fr-BE" sz="1200" b="1" i="1" dirty="0" smtClean="0"/>
              <a:t> </a:t>
            </a:r>
            <a:r>
              <a:rPr lang="fr-BE" sz="1200" b="1" i="1" dirty="0" err="1" smtClean="0"/>
              <a:t>artic</a:t>
            </a:r>
            <a:r>
              <a:rPr lang="fr-BE" sz="1200" b="1" i="1" dirty="0" smtClean="0"/>
              <a:t> ozone </a:t>
            </a:r>
            <a:r>
              <a:rPr lang="fr-BE" sz="1200" b="1" i="1" dirty="0" err="1" smtClean="0"/>
              <a:t>losses</a:t>
            </a:r>
            <a:r>
              <a:rPr lang="fr-BE" sz="1200" b="1" i="1" dirty="0" smtClean="0"/>
              <a:t> in </a:t>
            </a:r>
            <a:r>
              <a:rPr lang="fr-BE" sz="1200" b="1" i="1" dirty="0" err="1" smtClean="0"/>
              <a:t>several</a:t>
            </a:r>
            <a:r>
              <a:rPr lang="fr-BE" sz="1200" b="1" i="1" dirty="0" smtClean="0"/>
              <a:t> </a:t>
            </a:r>
            <a:r>
              <a:rPr lang="fr-BE" sz="1200" b="1" i="1" dirty="0" err="1" smtClean="0"/>
              <a:t>recent</a:t>
            </a:r>
            <a:r>
              <a:rPr lang="fr-BE" sz="1200" b="1" i="1" dirty="0" smtClean="0"/>
              <a:t> </a:t>
            </a:r>
            <a:r>
              <a:rPr lang="fr-BE" sz="1200" b="1" i="1" dirty="0" err="1" smtClean="0"/>
              <a:t>years</a:t>
            </a:r>
            <a:endParaRPr lang="nl-NL" sz="1200" b="1" i="1" dirty="0"/>
          </a:p>
        </p:txBody>
      </p:sp>
      <p:sp>
        <p:nvSpPr>
          <p:cNvPr id="27" name="Left Brace 26"/>
          <p:cNvSpPr/>
          <p:nvPr/>
        </p:nvSpPr>
        <p:spPr>
          <a:xfrm>
            <a:off x="3779912" y="4619903"/>
            <a:ext cx="360040" cy="681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107504" y="4365104"/>
            <a:ext cx="3600400" cy="23762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BE" sz="1400" dirty="0"/>
              <a:t>1</a:t>
            </a:r>
            <a:r>
              <a:rPr lang="fr-BE" sz="1400" dirty="0" smtClean="0"/>
              <a:t>0 % of </a:t>
            </a:r>
            <a:r>
              <a:rPr lang="fr-BE" sz="1400" dirty="0" err="1" smtClean="0"/>
              <a:t>atmospheric</a:t>
            </a:r>
            <a:r>
              <a:rPr lang="fr-BE" sz="1400" dirty="0" smtClean="0"/>
              <a:t> ozone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forms when nitrogen oxide gases from vehicle and industrial emissions react with volatile organic </a:t>
            </a:r>
            <a:r>
              <a:rPr lang="en-US" sz="1400" dirty="0" smtClean="0"/>
              <a:t>compounds (VOCs)</a:t>
            </a:r>
            <a:endParaRPr lang="fr-BE" sz="1400" dirty="0" smtClean="0"/>
          </a:p>
          <a:p>
            <a:pPr>
              <a:buFont typeface="Arial" pitchFamily="34" charset="0"/>
              <a:buChar char="•"/>
            </a:pPr>
            <a:r>
              <a:rPr lang="fr-BE" sz="1400" dirty="0" err="1" smtClean="0"/>
              <a:t>Harmful</a:t>
            </a:r>
            <a:r>
              <a:rPr lang="fr-BE" sz="1400" dirty="0" smtClean="0"/>
              <a:t> impact: </a:t>
            </a:r>
            <a:r>
              <a:rPr lang="fr-BE" sz="1400" dirty="0" err="1" smtClean="0"/>
              <a:t>toxic</a:t>
            </a:r>
            <a:r>
              <a:rPr lang="fr-BE" sz="1400" dirty="0" smtClean="0"/>
              <a:t> </a:t>
            </a:r>
            <a:r>
              <a:rPr lang="fr-BE" sz="1400" dirty="0" err="1" smtClean="0"/>
              <a:t>effects</a:t>
            </a:r>
            <a:r>
              <a:rPr lang="fr-BE" sz="1400" dirty="0" smtClean="0"/>
              <a:t> on </a:t>
            </a:r>
            <a:r>
              <a:rPr lang="fr-BE" sz="1400" dirty="0" err="1" smtClean="0"/>
              <a:t>humans</a:t>
            </a:r>
            <a:r>
              <a:rPr lang="fr-BE" sz="1400" dirty="0" smtClean="0"/>
              <a:t>, </a:t>
            </a:r>
            <a:r>
              <a:rPr lang="fr-BE" sz="1400" dirty="0" err="1" smtClean="0"/>
              <a:t>animals</a:t>
            </a:r>
            <a:r>
              <a:rPr lang="fr-BE" sz="1400" dirty="0" smtClean="0"/>
              <a:t>  and </a:t>
            </a:r>
            <a:r>
              <a:rPr lang="fr-BE" sz="1400" dirty="0" err="1" smtClean="0"/>
              <a:t>vegetation</a:t>
            </a:r>
            <a:r>
              <a:rPr lang="fr-BE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 err="1" smtClean="0"/>
              <a:t>current</a:t>
            </a:r>
            <a:r>
              <a:rPr lang="fr-BE" sz="1400" dirty="0" smtClean="0"/>
              <a:t> issues:</a:t>
            </a:r>
          </a:p>
          <a:p>
            <a:pPr lvl="1">
              <a:buFont typeface="Wingdings" pitchFamily="2" charset="2"/>
              <a:buChar char="ü"/>
            </a:pPr>
            <a:r>
              <a:rPr lang="fr-BE" sz="1200" b="1" i="1" dirty="0" err="1"/>
              <a:t>e</a:t>
            </a:r>
            <a:r>
              <a:rPr lang="fr-BE" sz="1200" b="1" i="1" dirty="0" err="1" smtClean="0"/>
              <a:t>pisodes</a:t>
            </a:r>
            <a:r>
              <a:rPr lang="fr-BE" sz="1200" b="1" i="1" dirty="0" smtClean="0"/>
              <a:t> of high surface ozone in </a:t>
            </a:r>
            <a:r>
              <a:rPr lang="fr-BE" sz="1200" b="1" i="1" dirty="0" err="1" smtClean="0"/>
              <a:t>urban</a:t>
            </a:r>
            <a:r>
              <a:rPr lang="fr-BE" sz="1200" b="1" i="1" dirty="0" smtClean="0"/>
              <a:t> and rural areas</a:t>
            </a:r>
            <a:endParaRPr lang="nl-NL" sz="12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53851" y="2492896"/>
            <a:ext cx="13820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STRATOSPHERE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7744" y="5857527"/>
            <a:ext cx="13324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TROPOSPHERE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r-BE" sz="2800" dirty="0" smtClean="0"/>
              <a:t>Ozone in the </a:t>
            </a:r>
            <a:r>
              <a:rPr lang="fr-BE" sz="2800" dirty="0" err="1" smtClean="0"/>
              <a:t>atmosphere</a:t>
            </a:r>
            <a:endParaRPr lang="en-GB" sz="2800" dirty="0"/>
          </a:p>
        </p:txBody>
      </p:sp>
      <p:pic>
        <p:nvPicPr>
          <p:cNvPr id="41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30227"/>
            <a:ext cx="4865052" cy="3475037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5142376" y="3524009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solidFill>
                  <a:schemeClr val="accent1"/>
                </a:solidFill>
              </a:rPr>
              <a:t>o</a:t>
            </a:r>
            <a:r>
              <a:rPr lang="fr-BE" sz="1600" dirty="0" smtClean="0">
                <a:solidFill>
                  <a:schemeClr val="accent1"/>
                </a:solidFill>
              </a:rPr>
              <a:t>zone layer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2160" y="4509120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chemeClr val="accent1"/>
                </a:solidFill>
              </a:rPr>
              <a:t>ozone = </a:t>
            </a:r>
            <a:r>
              <a:rPr lang="fr-BE" sz="1600" dirty="0" err="1" smtClean="0">
                <a:solidFill>
                  <a:schemeClr val="accent1"/>
                </a:solidFill>
              </a:rPr>
              <a:t>greenhouse</a:t>
            </a:r>
            <a:r>
              <a:rPr lang="fr-BE" sz="1600" dirty="0" smtClean="0">
                <a:solidFill>
                  <a:schemeClr val="accent1"/>
                </a:solidFill>
              </a:rPr>
              <a:t> </a:t>
            </a:r>
            <a:r>
              <a:rPr lang="fr-BE" sz="1600" dirty="0" err="1" smtClean="0">
                <a:solidFill>
                  <a:schemeClr val="accent1"/>
                </a:solidFill>
              </a:rPr>
              <a:t>gas</a:t>
            </a:r>
            <a:endParaRPr lang="en-GB" sz="1600" dirty="0">
              <a:solidFill>
                <a:schemeClr val="accent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31335" y="5013176"/>
            <a:ext cx="2857137" cy="338554"/>
            <a:chOff x="5211255" y="4293096"/>
            <a:chExt cx="2857137" cy="338554"/>
          </a:xfrm>
        </p:grpSpPr>
        <p:sp>
          <p:nvSpPr>
            <p:cNvPr id="45" name="TextBox 44"/>
            <p:cNvSpPr txBox="1"/>
            <p:nvPr/>
          </p:nvSpPr>
          <p:spPr>
            <a:xfrm>
              <a:off x="5211255" y="4293096"/>
              <a:ext cx="20236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solidFill>
                    <a:schemeClr val="accent1"/>
                  </a:solidFill>
                </a:rPr>
                <a:t>‘smog’, ‘</a:t>
              </a:r>
              <a:r>
                <a:rPr lang="fr-BE" sz="1600" dirty="0" err="1" smtClean="0">
                  <a:solidFill>
                    <a:schemeClr val="accent1"/>
                  </a:solidFill>
                </a:rPr>
                <a:t>bad</a:t>
              </a:r>
              <a:r>
                <a:rPr lang="fr-BE" sz="1600" dirty="0" smtClean="0">
                  <a:solidFill>
                    <a:schemeClr val="accent1"/>
                  </a:solidFill>
                </a:rPr>
                <a:t>’ ozone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6" name="Smiley Face 45"/>
            <p:cNvSpPr>
              <a:spLocks noChangeAspect="1"/>
            </p:cNvSpPr>
            <p:nvPr/>
          </p:nvSpPr>
          <p:spPr>
            <a:xfrm>
              <a:off x="7812360" y="4325096"/>
              <a:ext cx="256032" cy="256032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64088" y="2276872"/>
            <a:ext cx="229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Average ozone profile at Uccle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444208" y="3553271"/>
            <a:ext cx="13820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STRATOSPHERE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8224" y="4797152"/>
            <a:ext cx="13324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TROPOSPHERE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942576" y="3738518"/>
            <a:ext cx="1845896" cy="338554"/>
            <a:chOff x="6222496" y="3018438"/>
            <a:chExt cx="1845896" cy="338554"/>
          </a:xfrm>
        </p:grpSpPr>
        <p:sp>
          <p:nvSpPr>
            <p:cNvPr id="51" name="TextBox 50"/>
            <p:cNvSpPr txBox="1"/>
            <p:nvPr/>
          </p:nvSpPr>
          <p:spPr>
            <a:xfrm>
              <a:off x="6222496" y="3018438"/>
              <a:ext cx="1371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solidFill>
                    <a:schemeClr val="accent1"/>
                  </a:solidFill>
                </a:rPr>
                <a:t>‘good’ ozone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Smiley Face 51"/>
            <p:cNvSpPr>
              <a:spLocks noChangeAspect="1"/>
            </p:cNvSpPr>
            <p:nvPr/>
          </p:nvSpPr>
          <p:spPr>
            <a:xfrm>
              <a:off x="7812360" y="3100960"/>
              <a:ext cx="256032" cy="256032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48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30227"/>
            <a:ext cx="4865052" cy="3475037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42376" y="3524009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solidFill>
                  <a:schemeClr val="accent1"/>
                </a:solidFill>
              </a:rPr>
              <a:t>o</a:t>
            </a:r>
            <a:r>
              <a:rPr lang="fr-BE" sz="1600" dirty="0" smtClean="0">
                <a:solidFill>
                  <a:schemeClr val="accent1"/>
                </a:solidFill>
              </a:rPr>
              <a:t>zone layer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4509120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chemeClr val="accent1"/>
                </a:solidFill>
              </a:rPr>
              <a:t>ozone = </a:t>
            </a:r>
            <a:r>
              <a:rPr lang="fr-BE" sz="1600" dirty="0" err="1" smtClean="0">
                <a:solidFill>
                  <a:schemeClr val="accent1"/>
                </a:solidFill>
              </a:rPr>
              <a:t>greenhouse</a:t>
            </a:r>
            <a:r>
              <a:rPr lang="fr-BE" sz="1600" dirty="0" smtClean="0">
                <a:solidFill>
                  <a:schemeClr val="accent1"/>
                </a:solidFill>
              </a:rPr>
              <a:t> </a:t>
            </a:r>
            <a:r>
              <a:rPr lang="fr-BE" sz="1600" dirty="0" err="1" smtClean="0">
                <a:solidFill>
                  <a:schemeClr val="accent1"/>
                </a:solidFill>
              </a:rPr>
              <a:t>gas</a:t>
            </a:r>
            <a:endParaRPr lang="en-GB" sz="1600" dirty="0">
              <a:solidFill>
                <a:schemeClr val="accent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931335" y="5013176"/>
            <a:ext cx="2857137" cy="338554"/>
            <a:chOff x="5211255" y="4293096"/>
            <a:chExt cx="2857137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5211255" y="4293096"/>
              <a:ext cx="20236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solidFill>
                    <a:schemeClr val="accent1"/>
                  </a:solidFill>
                </a:rPr>
                <a:t>‘smog’, ‘</a:t>
              </a:r>
              <a:r>
                <a:rPr lang="fr-BE" sz="1600" dirty="0" err="1" smtClean="0">
                  <a:solidFill>
                    <a:schemeClr val="accent1"/>
                  </a:solidFill>
                </a:rPr>
                <a:t>bad</a:t>
              </a:r>
              <a:r>
                <a:rPr lang="fr-BE" sz="1600" dirty="0" smtClean="0">
                  <a:solidFill>
                    <a:schemeClr val="accent1"/>
                  </a:solidFill>
                </a:rPr>
                <a:t>’ ozone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Smiley Face 18"/>
            <p:cNvSpPr>
              <a:spLocks noChangeAspect="1"/>
            </p:cNvSpPr>
            <p:nvPr/>
          </p:nvSpPr>
          <p:spPr>
            <a:xfrm>
              <a:off x="7812360" y="4325096"/>
              <a:ext cx="256032" cy="256032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64088" y="2276872"/>
            <a:ext cx="229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Average ozone profile at Uccle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44208" y="3553271"/>
            <a:ext cx="13820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STRATOSPHERE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4797152"/>
            <a:ext cx="13324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TROPOSPHERE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942576" y="3738518"/>
            <a:ext cx="1845896" cy="338554"/>
            <a:chOff x="6222496" y="3018438"/>
            <a:chExt cx="1845896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222496" y="3018438"/>
              <a:ext cx="1371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solidFill>
                    <a:schemeClr val="accent1"/>
                  </a:solidFill>
                </a:rPr>
                <a:t>‘good’ ozone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Smiley Face 15"/>
            <p:cNvSpPr>
              <a:spLocks noChangeAspect="1"/>
            </p:cNvSpPr>
            <p:nvPr/>
          </p:nvSpPr>
          <p:spPr>
            <a:xfrm>
              <a:off x="7812360" y="3100960"/>
              <a:ext cx="256032" cy="256032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" y="1214041"/>
            <a:ext cx="4329778" cy="415917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79912" y="3501008"/>
            <a:ext cx="2736304" cy="41907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02529" y="5390505"/>
            <a:ext cx="4009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i="1" dirty="0" err="1" smtClean="0">
                <a:solidFill>
                  <a:schemeClr val="bg1">
                    <a:lumMod val="50000"/>
                  </a:schemeClr>
                </a:solidFill>
              </a:rPr>
              <a:t>Courtesy</a:t>
            </a:r>
            <a:r>
              <a:rPr lang="fr-BE" sz="1600" i="1" dirty="0" smtClean="0">
                <a:solidFill>
                  <a:schemeClr val="bg1">
                    <a:lumMod val="50000"/>
                  </a:schemeClr>
                </a:solidFill>
              </a:rPr>
              <a:t> of Pieter </a:t>
            </a:r>
            <a:r>
              <a:rPr lang="fr-BE" sz="1600" i="1" dirty="0" err="1" smtClean="0">
                <a:solidFill>
                  <a:schemeClr val="bg1">
                    <a:lumMod val="50000"/>
                  </a:schemeClr>
                </a:solidFill>
              </a:rPr>
              <a:t>Mestdagh</a:t>
            </a:r>
            <a:r>
              <a:rPr lang="fr-BE" sz="1600" i="1" dirty="0" smtClean="0">
                <a:solidFill>
                  <a:schemeClr val="bg1">
                    <a:lumMod val="50000"/>
                  </a:schemeClr>
                </a:solidFill>
              </a:rPr>
              <a:t>, ESA-ESERO </a:t>
            </a:r>
            <a:endParaRPr lang="nl-NL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3158249"/>
            <a:ext cx="864096" cy="182880"/>
          </a:xfrm>
          <a:prstGeom prst="rect">
            <a:avLst/>
          </a:prstGeom>
          <a:solidFill>
            <a:srgbClr val="90AFD9">
              <a:alpha val="9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2642616" y="352400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b="1" dirty="0" smtClean="0"/>
              <a:t>ozone</a:t>
            </a:r>
            <a:endParaRPr lang="nl-NL" sz="1100" b="1" dirty="0"/>
          </a:p>
        </p:txBody>
      </p:sp>
      <p:sp>
        <p:nvSpPr>
          <p:cNvPr id="26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7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0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r-BE" sz="2800" dirty="0" smtClean="0"/>
              <a:t>Ozone in the </a:t>
            </a:r>
            <a:r>
              <a:rPr lang="fr-BE" sz="2800" dirty="0" err="1" smtClean="0"/>
              <a:t>atmosphere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32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3779912" y="1996257"/>
            <a:ext cx="360040" cy="258487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3"/>
          </p:nvPr>
        </p:nvSpPr>
        <p:spPr>
          <a:xfrm>
            <a:off x="107504" y="2492896"/>
            <a:ext cx="3600400" cy="1603922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BE" sz="1400" dirty="0" smtClean="0"/>
              <a:t>90 % of </a:t>
            </a:r>
            <a:r>
              <a:rPr lang="fr-BE" sz="1400" dirty="0" err="1" smtClean="0"/>
              <a:t>atmospheric</a:t>
            </a:r>
            <a:r>
              <a:rPr lang="fr-BE" sz="1400" dirty="0" smtClean="0"/>
              <a:t> ozone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f</a:t>
            </a:r>
            <a:r>
              <a:rPr lang="en-US" sz="1400" dirty="0" smtClean="0"/>
              <a:t>ormed by </a:t>
            </a:r>
            <a:r>
              <a:rPr lang="en-US" sz="1400" dirty="0"/>
              <a:t>a balance between sunlight that creates ozone and chemical reactions that destroy it</a:t>
            </a:r>
            <a:endParaRPr lang="fr-BE" sz="1400" dirty="0" smtClean="0"/>
          </a:p>
          <a:p>
            <a:pPr>
              <a:buFont typeface="Arial" pitchFamily="34" charset="0"/>
              <a:buChar char="•"/>
            </a:pPr>
            <a:r>
              <a:rPr lang="fr-BE" sz="1400" dirty="0" err="1"/>
              <a:t>b</a:t>
            </a:r>
            <a:r>
              <a:rPr lang="fr-BE" sz="1400" dirty="0" err="1" smtClean="0"/>
              <a:t>eneficial</a:t>
            </a:r>
            <a:r>
              <a:rPr lang="fr-BE" sz="1400" dirty="0" smtClean="0"/>
              <a:t> </a:t>
            </a:r>
            <a:r>
              <a:rPr lang="fr-BE" sz="1400" dirty="0" err="1" smtClean="0"/>
              <a:t>role</a:t>
            </a:r>
            <a:r>
              <a:rPr lang="fr-BE" sz="1400" dirty="0" smtClean="0"/>
              <a:t>: </a:t>
            </a:r>
            <a:r>
              <a:rPr lang="fr-BE" sz="1400" dirty="0" err="1" smtClean="0"/>
              <a:t>acts</a:t>
            </a:r>
            <a:r>
              <a:rPr lang="fr-BE" sz="1400" dirty="0" smtClean="0"/>
              <a:t> as </a:t>
            </a:r>
            <a:r>
              <a:rPr lang="fr-BE" sz="1400" dirty="0" err="1" smtClean="0"/>
              <a:t>primary</a:t>
            </a:r>
            <a:r>
              <a:rPr lang="fr-BE" sz="1400" dirty="0" smtClean="0"/>
              <a:t> UV radiation </a:t>
            </a:r>
            <a:r>
              <a:rPr lang="fr-BE" sz="1400" dirty="0" err="1" smtClean="0"/>
              <a:t>shield</a:t>
            </a:r>
            <a:r>
              <a:rPr lang="fr-BE" sz="1400" dirty="0" smtClean="0"/>
              <a:t> </a:t>
            </a:r>
          </a:p>
        </p:txBody>
      </p:sp>
      <p:sp>
        <p:nvSpPr>
          <p:cNvPr id="27" name="Left Brace 26"/>
          <p:cNvSpPr/>
          <p:nvPr/>
        </p:nvSpPr>
        <p:spPr>
          <a:xfrm>
            <a:off x="3779912" y="4619903"/>
            <a:ext cx="360040" cy="6813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107504" y="4365104"/>
            <a:ext cx="3600400" cy="15841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BE" sz="1400" dirty="0"/>
              <a:t>1</a:t>
            </a:r>
            <a:r>
              <a:rPr lang="fr-BE" sz="1400" dirty="0" smtClean="0"/>
              <a:t>0 % of </a:t>
            </a:r>
            <a:r>
              <a:rPr lang="fr-BE" sz="1400" dirty="0" err="1" smtClean="0"/>
              <a:t>atmospheric</a:t>
            </a:r>
            <a:r>
              <a:rPr lang="fr-BE" sz="1400" dirty="0" smtClean="0"/>
              <a:t> ozone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forms when nitrogen oxide gases from vehicle and industrial emissions react with volatile organic </a:t>
            </a:r>
            <a:r>
              <a:rPr lang="en-US" sz="1400" dirty="0" smtClean="0"/>
              <a:t>compounds (VOCs)</a:t>
            </a:r>
            <a:endParaRPr lang="fr-BE" sz="1400" dirty="0" smtClean="0"/>
          </a:p>
          <a:p>
            <a:pPr>
              <a:buFont typeface="Arial" pitchFamily="34" charset="0"/>
              <a:buChar char="•"/>
            </a:pPr>
            <a:r>
              <a:rPr lang="fr-BE" sz="1400" dirty="0" err="1"/>
              <a:t>h</a:t>
            </a:r>
            <a:r>
              <a:rPr lang="fr-BE" sz="1400" dirty="0" err="1" smtClean="0"/>
              <a:t>armful</a:t>
            </a:r>
            <a:r>
              <a:rPr lang="fr-BE" sz="1400" dirty="0" smtClean="0"/>
              <a:t> impact: </a:t>
            </a:r>
            <a:r>
              <a:rPr lang="fr-BE" sz="1400" dirty="0" err="1" smtClean="0"/>
              <a:t>toxic</a:t>
            </a:r>
            <a:r>
              <a:rPr lang="fr-BE" sz="1400" dirty="0" smtClean="0"/>
              <a:t> </a:t>
            </a:r>
            <a:r>
              <a:rPr lang="fr-BE" sz="1400" dirty="0" err="1" smtClean="0"/>
              <a:t>effects</a:t>
            </a:r>
            <a:r>
              <a:rPr lang="fr-BE" sz="1400" dirty="0" smtClean="0"/>
              <a:t> on </a:t>
            </a:r>
            <a:r>
              <a:rPr lang="fr-BE" sz="1400" dirty="0" err="1" smtClean="0"/>
              <a:t>humans</a:t>
            </a:r>
            <a:r>
              <a:rPr lang="fr-BE" sz="1400" dirty="0" smtClean="0"/>
              <a:t>, </a:t>
            </a:r>
            <a:r>
              <a:rPr lang="fr-BE" sz="1400" dirty="0" err="1" smtClean="0"/>
              <a:t>animals</a:t>
            </a:r>
            <a:r>
              <a:rPr lang="fr-BE" sz="1400" dirty="0" smtClean="0"/>
              <a:t>  and </a:t>
            </a:r>
            <a:r>
              <a:rPr lang="fr-BE" sz="1400" dirty="0" err="1" smtClean="0"/>
              <a:t>vegetation</a:t>
            </a:r>
            <a:r>
              <a:rPr lang="fr-BE" sz="1400" dirty="0" smtClean="0"/>
              <a:t> 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7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8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9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r-BE" sz="2800" dirty="0" smtClean="0"/>
              <a:t>Ozone in the </a:t>
            </a:r>
            <a:r>
              <a:rPr lang="fr-BE" sz="2800" dirty="0" err="1" smtClean="0"/>
              <a:t>atmosphere</a:t>
            </a:r>
            <a:endParaRPr lang="en-GB" sz="2800" dirty="0"/>
          </a:p>
        </p:txBody>
      </p:sp>
      <p:pic>
        <p:nvPicPr>
          <p:cNvPr id="41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30227"/>
            <a:ext cx="4865052" cy="3475037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5142376" y="3524009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solidFill>
                  <a:schemeClr val="accent1"/>
                </a:solidFill>
              </a:rPr>
              <a:t>o</a:t>
            </a:r>
            <a:r>
              <a:rPr lang="fr-BE" sz="1600" dirty="0" smtClean="0">
                <a:solidFill>
                  <a:schemeClr val="accent1"/>
                </a:solidFill>
              </a:rPr>
              <a:t>zone layer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2160" y="4509120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>
                <a:solidFill>
                  <a:schemeClr val="accent1"/>
                </a:solidFill>
              </a:rPr>
              <a:t>ozone = </a:t>
            </a:r>
            <a:r>
              <a:rPr lang="fr-BE" sz="1600" dirty="0" err="1" smtClean="0">
                <a:solidFill>
                  <a:schemeClr val="accent1"/>
                </a:solidFill>
              </a:rPr>
              <a:t>greenhouse</a:t>
            </a:r>
            <a:r>
              <a:rPr lang="fr-BE" sz="1600" dirty="0" smtClean="0">
                <a:solidFill>
                  <a:schemeClr val="accent1"/>
                </a:solidFill>
              </a:rPr>
              <a:t> </a:t>
            </a:r>
            <a:r>
              <a:rPr lang="fr-BE" sz="1600" dirty="0" err="1" smtClean="0">
                <a:solidFill>
                  <a:schemeClr val="accent1"/>
                </a:solidFill>
              </a:rPr>
              <a:t>gas</a:t>
            </a:r>
            <a:endParaRPr lang="en-GB" sz="1600" dirty="0">
              <a:solidFill>
                <a:schemeClr val="accent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931335" y="5013176"/>
            <a:ext cx="2857137" cy="338554"/>
            <a:chOff x="5211255" y="4293096"/>
            <a:chExt cx="2857137" cy="338554"/>
          </a:xfrm>
        </p:grpSpPr>
        <p:sp>
          <p:nvSpPr>
            <p:cNvPr id="45" name="TextBox 44"/>
            <p:cNvSpPr txBox="1"/>
            <p:nvPr/>
          </p:nvSpPr>
          <p:spPr>
            <a:xfrm>
              <a:off x="5211255" y="4293096"/>
              <a:ext cx="20236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solidFill>
                    <a:schemeClr val="accent1"/>
                  </a:solidFill>
                </a:rPr>
                <a:t>‘smog’, ‘</a:t>
              </a:r>
              <a:r>
                <a:rPr lang="fr-BE" sz="1600" dirty="0" err="1" smtClean="0">
                  <a:solidFill>
                    <a:schemeClr val="accent1"/>
                  </a:solidFill>
                </a:rPr>
                <a:t>bad</a:t>
              </a:r>
              <a:r>
                <a:rPr lang="fr-BE" sz="1600" dirty="0" smtClean="0">
                  <a:solidFill>
                    <a:schemeClr val="accent1"/>
                  </a:solidFill>
                </a:rPr>
                <a:t>’ ozone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6" name="Smiley Face 45"/>
            <p:cNvSpPr>
              <a:spLocks noChangeAspect="1"/>
            </p:cNvSpPr>
            <p:nvPr/>
          </p:nvSpPr>
          <p:spPr>
            <a:xfrm>
              <a:off x="7812360" y="4325096"/>
              <a:ext cx="256032" cy="256032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64088" y="2276872"/>
            <a:ext cx="229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Average ozone profile at Uccle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444208" y="3553271"/>
            <a:ext cx="13820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STRATOSPHERE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8224" y="4797152"/>
            <a:ext cx="13324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TROPOSPHERE</a:t>
            </a:r>
            <a:endParaRPr lang="en-GB" sz="1400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942576" y="3738518"/>
            <a:ext cx="1845896" cy="338554"/>
            <a:chOff x="6222496" y="3018438"/>
            <a:chExt cx="1845896" cy="338554"/>
          </a:xfrm>
        </p:grpSpPr>
        <p:sp>
          <p:nvSpPr>
            <p:cNvPr id="51" name="TextBox 50"/>
            <p:cNvSpPr txBox="1"/>
            <p:nvPr/>
          </p:nvSpPr>
          <p:spPr>
            <a:xfrm>
              <a:off x="6222496" y="3018438"/>
              <a:ext cx="1371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 smtClean="0">
                  <a:solidFill>
                    <a:schemeClr val="accent1"/>
                  </a:solidFill>
                </a:rPr>
                <a:t>‘good’ ozone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Smiley Face 51"/>
            <p:cNvSpPr>
              <a:spLocks noChangeAspect="1"/>
            </p:cNvSpPr>
            <p:nvPr/>
          </p:nvSpPr>
          <p:spPr>
            <a:xfrm>
              <a:off x="7812360" y="3100960"/>
              <a:ext cx="256032" cy="256032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52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 descr="http://www.kaercher.hu/versions/hu/assets/pictogram-ag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8766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achaeden.files.wordpress.com/2012/02/manwm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6" y="3059668"/>
            <a:ext cx="883920" cy="9357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yiconfinder.com/uploads/iconsets/256-256-a0fbfeb66d18aadec9dacd7390fc6a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2" y="4630116"/>
            <a:ext cx="877824" cy="877824"/>
          </a:xfrm>
          <a:prstGeom prst="rect">
            <a:avLst/>
          </a:prstGeom>
          <a:solidFill>
            <a:schemeClr val="bg1"/>
          </a:solidFill>
          <a:ln w="60325">
            <a:solidFill>
              <a:schemeClr val="tx1"/>
            </a:solidFill>
            <a:miter lim="800000"/>
          </a:ln>
        </p:spPr>
      </p:pic>
      <p:pic>
        <p:nvPicPr>
          <p:cNvPr id="2060" name="Picture 12" descr="https://upload.wikimedia.org/wikipedia/commons/thumb/c/c3/Euro_symbol_gold.svg/2000px-Euro_symbol_gold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44209"/>
            <a:ext cx="869286" cy="8637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</a:ln>
        </p:spPr>
      </p:pic>
      <p:sp>
        <p:nvSpPr>
          <p:cNvPr id="13" name="TextBox 12"/>
          <p:cNvSpPr txBox="1"/>
          <p:nvPr/>
        </p:nvSpPr>
        <p:spPr>
          <a:xfrm>
            <a:off x="2565770" y="1272823"/>
            <a:ext cx="4166470" cy="1508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O</a:t>
            </a:r>
            <a:r>
              <a:rPr lang="fr-BE" baseline="-25000" dirty="0" smtClean="0"/>
              <a:t>3</a:t>
            </a:r>
            <a:r>
              <a:rPr lang="fr-BE" dirty="0" smtClean="0"/>
              <a:t> concentrations </a:t>
            </a:r>
            <a:r>
              <a:rPr lang="fr-BE" dirty="0" smtClean="0">
                <a:latin typeface="Times New Roman"/>
                <a:cs typeface="Times New Roman"/>
              </a:rPr>
              <a:t>↘ </a:t>
            </a:r>
            <a:r>
              <a:rPr lang="fr-BE" dirty="0" smtClean="0"/>
              <a:t>in </a:t>
            </a:r>
            <a:r>
              <a:rPr lang="fr-BE" dirty="0" err="1" smtClean="0"/>
              <a:t>stratosphere</a:t>
            </a:r>
            <a:endParaRPr lang="fr-BE" dirty="0" smtClean="0"/>
          </a:p>
          <a:p>
            <a:pPr algn="ctr"/>
            <a:endParaRPr lang="fr-BE" sz="2800" dirty="0"/>
          </a:p>
          <a:p>
            <a:pPr algn="ctr"/>
            <a:r>
              <a:rPr lang="fr-BE" dirty="0" smtClean="0"/>
              <a:t>UV radiation </a:t>
            </a:r>
            <a:r>
              <a:rPr lang="fr-BE" dirty="0" smtClean="0">
                <a:latin typeface="Times New Roman"/>
                <a:cs typeface="Times New Roman"/>
              </a:rPr>
              <a:t>↗</a:t>
            </a:r>
          </a:p>
          <a:p>
            <a:endParaRPr lang="nl-NL" sz="2800" dirty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6372200" y="3131676"/>
            <a:ext cx="2520280" cy="8000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BE" sz="1400" dirty="0" err="1"/>
              <a:t>s</a:t>
            </a:r>
            <a:r>
              <a:rPr lang="fr-BE" sz="1400" dirty="0" err="1" smtClean="0"/>
              <a:t>maller</a:t>
            </a:r>
            <a:r>
              <a:rPr lang="fr-BE" sz="1400" dirty="0" smtClean="0"/>
              <a:t> </a:t>
            </a:r>
            <a:r>
              <a:rPr lang="fr-BE" sz="1400" dirty="0" err="1" smtClean="0"/>
              <a:t>crop</a:t>
            </a:r>
            <a:r>
              <a:rPr lang="fr-BE" sz="1400" dirty="0" smtClean="0"/>
              <a:t> </a:t>
            </a:r>
            <a:r>
              <a:rPr lang="fr-BE" sz="1400" dirty="0" err="1" smtClean="0"/>
              <a:t>yields</a:t>
            </a:r>
            <a:endParaRPr lang="fr-BE" sz="1400" dirty="0" smtClean="0"/>
          </a:p>
          <a:p>
            <a:pPr>
              <a:buFont typeface="Arial" pitchFamily="34" charset="0"/>
              <a:buChar char="•"/>
            </a:pPr>
            <a:r>
              <a:rPr lang="fr-BE" sz="1400" dirty="0" err="1"/>
              <a:t>l</a:t>
            </a:r>
            <a:r>
              <a:rPr lang="fr-BE" sz="1400" dirty="0" err="1" smtClean="0"/>
              <a:t>ess</a:t>
            </a:r>
            <a:r>
              <a:rPr lang="fr-BE" sz="1400" dirty="0" smtClean="0"/>
              <a:t> </a:t>
            </a:r>
            <a:r>
              <a:rPr lang="fr-BE" sz="1400" dirty="0" err="1" smtClean="0"/>
              <a:t>food</a:t>
            </a:r>
            <a:r>
              <a:rPr lang="fr-BE" sz="1400" dirty="0" smtClean="0"/>
              <a:t> (</a:t>
            </a:r>
            <a:r>
              <a:rPr lang="fr-BE" sz="1400" dirty="0" err="1" smtClean="0"/>
              <a:t>food</a:t>
            </a:r>
            <a:r>
              <a:rPr lang="fr-BE" sz="1400" dirty="0" smtClean="0"/>
              <a:t> </a:t>
            </a:r>
            <a:r>
              <a:rPr lang="fr-BE" sz="1400" dirty="0" err="1" smtClean="0"/>
              <a:t>shortage</a:t>
            </a:r>
            <a:r>
              <a:rPr lang="fr-BE" sz="14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3045" y="4067780"/>
            <a:ext cx="16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AGRICULTURE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6724" y="406778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HUMAN BODY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1835695" y="3131676"/>
            <a:ext cx="2592289" cy="8000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BE" sz="1400" dirty="0" err="1"/>
              <a:t>i</a:t>
            </a:r>
            <a:r>
              <a:rPr lang="fr-BE" sz="1400" dirty="0" err="1" smtClean="0"/>
              <a:t>ncrease</a:t>
            </a:r>
            <a:r>
              <a:rPr lang="fr-BE" sz="1400" dirty="0" smtClean="0"/>
              <a:t> of </a:t>
            </a:r>
            <a:r>
              <a:rPr lang="fr-BE" sz="1400" dirty="0" err="1" smtClean="0"/>
              <a:t>eye</a:t>
            </a:r>
            <a:r>
              <a:rPr lang="fr-BE" sz="1400" dirty="0" smtClean="0"/>
              <a:t> </a:t>
            </a:r>
            <a:r>
              <a:rPr lang="fr-BE" sz="1400" dirty="0" err="1" smtClean="0"/>
              <a:t>diseases</a:t>
            </a:r>
            <a:r>
              <a:rPr lang="fr-BE" sz="1400" dirty="0" smtClean="0"/>
              <a:t> (</a:t>
            </a:r>
            <a:r>
              <a:rPr lang="fr-BE" sz="1400" dirty="0" err="1" smtClean="0"/>
              <a:t>cataract</a:t>
            </a:r>
            <a:r>
              <a:rPr lang="fr-BE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/>
              <a:t>m</a:t>
            </a:r>
            <a:r>
              <a:rPr lang="fr-BE" sz="1400" dirty="0" smtClean="0"/>
              <a:t>ore skin cancers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552" y="557994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OCEANS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0727" y="557994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ECONOMY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1835696" y="4643844"/>
            <a:ext cx="2592288" cy="9767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BE" sz="1400" dirty="0" err="1"/>
              <a:t>p</a:t>
            </a:r>
            <a:r>
              <a:rPr lang="fr-BE" sz="1400" dirty="0" err="1" smtClean="0"/>
              <a:t>lankton</a:t>
            </a:r>
            <a:r>
              <a:rPr lang="fr-BE" sz="1400" dirty="0" smtClean="0"/>
              <a:t> damage</a:t>
            </a:r>
          </a:p>
          <a:p>
            <a:pPr>
              <a:buFont typeface="Arial" pitchFamily="34" charset="0"/>
              <a:buChar char="•"/>
            </a:pPr>
            <a:r>
              <a:rPr lang="fr-BE" sz="1400" dirty="0" smtClean="0"/>
              <a:t>CO</a:t>
            </a:r>
            <a:r>
              <a:rPr lang="fr-BE" sz="1400" baseline="-25000" dirty="0" smtClean="0"/>
              <a:t>2</a:t>
            </a:r>
            <a:r>
              <a:rPr lang="fr-BE" sz="1400" dirty="0" smtClean="0"/>
              <a:t> </a:t>
            </a:r>
            <a:r>
              <a:rPr lang="fr-BE" sz="1400" b="1" dirty="0">
                <a:latin typeface="Times New Roman"/>
                <a:cs typeface="Times New Roman"/>
              </a:rPr>
              <a:t>↗</a:t>
            </a:r>
            <a:endParaRPr lang="fr-BE" sz="1400" b="1" dirty="0" smtClean="0"/>
          </a:p>
          <a:p>
            <a:pPr>
              <a:buFont typeface="Arial" pitchFamily="34" charset="0"/>
              <a:buChar char="•"/>
            </a:pPr>
            <a:r>
              <a:rPr lang="fr-BE" sz="1400" dirty="0" err="1" smtClean="0"/>
              <a:t>biodiversity</a:t>
            </a:r>
            <a:r>
              <a:rPr lang="fr-BE" sz="1400" dirty="0"/>
              <a:t> </a:t>
            </a:r>
            <a:r>
              <a:rPr lang="fr-BE" sz="1400" dirty="0" err="1" smtClean="0"/>
              <a:t>disappearance</a:t>
            </a:r>
            <a:r>
              <a:rPr lang="fr-BE" sz="1400" dirty="0" smtClean="0"/>
              <a:t>  </a:t>
            </a: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6372200" y="4571836"/>
            <a:ext cx="2520280" cy="130543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fr-BE" sz="1400" dirty="0" err="1"/>
              <a:t>s</a:t>
            </a:r>
            <a:r>
              <a:rPr lang="fr-BE" sz="1400" dirty="0" err="1" smtClean="0"/>
              <a:t>ome</a:t>
            </a:r>
            <a:r>
              <a:rPr lang="fr-BE" sz="1400" dirty="0" smtClean="0"/>
              <a:t> </a:t>
            </a:r>
            <a:r>
              <a:rPr lang="fr-BE" sz="1400" dirty="0" err="1" smtClean="0"/>
              <a:t>materials</a:t>
            </a:r>
            <a:r>
              <a:rPr lang="fr-BE" sz="1400" dirty="0" smtClean="0"/>
              <a:t> (</a:t>
            </a:r>
            <a:r>
              <a:rPr lang="fr-BE" sz="1400" dirty="0" err="1" smtClean="0"/>
              <a:t>e.g</a:t>
            </a:r>
            <a:r>
              <a:rPr lang="fr-BE" sz="1400" dirty="0" smtClean="0"/>
              <a:t>. </a:t>
            </a:r>
            <a:r>
              <a:rPr lang="fr-BE" sz="1400" dirty="0" err="1" smtClean="0"/>
              <a:t>rubber</a:t>
            </a:r>
            <a:r>
              <a:rPr lang="fr-BE" sz="1400" dirty="0" smtClean="0"/>
              <a:t>) </a:t>
            </a:r>
            <a:r>
              <a:rPr lang="fr-BE" sz="1400" dirty="0" err="1" smtClean="0"/>
              <a:t>will</a:t>
            </a:r>
            <a:r>
              <a:rPr lang="fr-BE" sz="1400" dirty="0" smtClean="0"/>
              <a:t> break down </a:t>
            </a:r>
            <a:r>
              <a:rPr lang="fr-BE" sz="1400" dirty="0" err="1" smtClean="0"/>
              <a:t>faster</a:t>
            </a:r>
            <a:endParaRPr lang="fr-BE" sz="1400" dirty="0" smtClean="0"/>
          </a:p>
          <a:p>
            <a:pPr>
              <a:buFont typeface="Arial" pitchFamily="34" charset="0"/>
              <a:buChar char="•"/>
            </a:pPr>
            <a:r>
              <a:rPr lang="fr-BE" sz="1400" dirty="0" err="1" smtClean="0"/>
              <a:t>faster</a:t>
            </a:r>
            <a:r>
              <a:rPr lang="fr-BE" sz="1400" dirty="0" smtClean="0"/>
              <a:t> and more replacement </a:t>
            </a:r>
            <a:r>
              <a:rPr lang="fr-BE" sz="1400" dirty="0" err="1" smtClean="0"/>
              <a:t>purchases</a:t>
            </a:r>
            <a:endParaRPr lang="fr-BE" sz="1400" dirty="0" smtClean="0"/>
          </a:p>
        </p:txBody>
      </p:sp>
      <p:sp>
        <p:nvSpPr>
          <p:cNvPr id="5" name="Down Arrow 4"/>
          <p:cNvSpPr/>
          <p:nvPr/>
        </p:nvSpPr>
        <p:spPr>
          <a:xfrm>
            <a:off x="4659000" y="1631696"/>
            <a:ext cx="242316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Down Arrow 21"/>
          <p:cNvSpPr/>
          <p:nvPr/>
        </p:nvSpPr>
        <p:spPr>
          <a:xfrm>
            <a:off x="4654002" y="2351776"/>
            <a:ext cx="242316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3"/>
          <p:cNvSpPr txBox="1">
            <a:spLocks/>
          </p:cNvSpPr>
          <p:nvPr/>
        </p:nvSpPr>
        <p:spPr>
          <a:xfrm>
            <a:off x="107504" y="62981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err="1" smtClean="0"/>
              <a:t>Effect</a:t>
            </a:r>
            <a:r>
              <a:rPr lang="fr-BE" sz="2800" dirty="0" smtClean="0"/>
              <a:t> of </a:t>
            </a:r>
            <a:r>
              <a:rPr lang="fr-BE" sz="2800" dirty="0"/>
              <a:t>o</a:t>
            </a:r>
            <a:r>
              <a:rPr lang="fr-BE" sz="2800" dirty="0" smtClean="0"/>
              <a:t>zone on </a:t>
            </a:r>
            <a:r>
              <a:rPr lang="fr-BE" sz="2800" dirty="0" err="1" smtClean="0"/>
              <a:t>Earth</a:t>
            </a:r>
            <a:endParaRPr lang="en-GB" sz="2800" dirty="0"/>
          </a:p>
        </p:txBody>
      </p:sp>
      <p:sp>
        <p:nvSpPr>
          <p:cNvPr id="31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2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3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5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428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Ozone destruction</a:t>
            </a:r>
            <a:endParaRPr lang="en-GB" sz="2800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6697939" cy="5328592"/>
          </a:xfrm>
        </p:spPr>
        <p:txBody>
          <a:bodyPr wrap="square">
            <a:normAutofit fontScale="92500" lnSpcReduction="20000"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stratosphere, ozone is destroyed when it reacts with molecules containing nitrogen, hydrogen, chlorine or </a:t>
            </a:r>
            <a:r>
              <a:rPr lang="en-US" dirty="0" smtClean="0"/>
              <a:t>bromine</a:t>
            </a:r>
          </a:p>
          <a:p>
            <a:pPr marL="45720" indent="0">
              <a:buNone/>
            </a:pP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levels of human-produced gases such as CFCs (</a:t>
            </a:r>
            <a:r>
              <a:rPr lang="en-US" dirty="0" smtClean="0"/>
              <a:t>chlorofluorocarbons) and halons have </a:t>
            </a:r>
            <a:r>
              <a:rPr lang="en-US" dirty="0"/>
              <a:t>led to increased rates of ozone </a:t>
            </a:r>
            <a:r>
              <a:rPr lang="en-US" dirty="0" smtClean="0"/>
              <a:t>destruction</a:t>
            </a:r>
          </a:p>
          <a:p>
            <a:pPr marL="45720" indent="0">
              <a:buNone/>
            </a:pP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1985</a:t>
            </a:r>
            <a:r>
              <a:rPr lang="en-US" dirty="0" smtClean="0"/>
              <a:t>, Joseph </a:t>
            </a:r>
            <a:r>
              <a:rPr lang="en-US" dirty="0"/>
              <a:t>Farman and </a:t>
            </a:r>
            <a:r>
              <a:rPr lang="en-US" dirty="0" smtClean="0"/>
              <a:t>colleagues noted </a:t>
            </a:r>
            <a:r>
              <a:rPr lang="en-US" dirty="0"/>
              <a:t>a drastic depletion of the ozone layer over the Antarctic, the "ozone hole"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b="1" dirty="0"/>
              <a:t>Paul </a:t>
            </a:r>
            <a:r>
              <a:rPr lang="en-US" b="1" dirty="0" err="1"/>
              <a:t>Crutzen</a:t>
            </a:r>
            <a:r>
              <a:rPr lang="en-US" dirty="0"/>
              <a:t>, </a:t>
            </a:r>
            <a:r>
              <a:rPr lang="en-US" b="1" dirty="0"/>
              <a:t>Mario Molina</a:t>
            </a:r>
            <a:r>
              <a:rPr lang="en-US" dirty="0"/>
              <a:t> and </a:t>
            </a:r>
            <a:r>
              <a:rPr lang="en-US" b="1" dirty="0"/>
              <a:t>Sherwood Rowland</a:t>
            </a:r>
            <a:r>
              <a:rPr lang="en-US" dirty="0"/>
              <a:t> </a:t>
            </a:r>
            <a:r>
              <a:rPr lang="en-US" dirty="0" smtClean="0"/>
              <a:t>were awarded the Nobel Price in Chemistry in </a:t>
            </a:r>
            <a:r>
              <a:rPr lang="en-US" dirty="0" smtClean="0">
                <a:solidFill>
                  <a:srgbClr val="FF0000"/>
                </a:solidFill>
              </a:rPr>
              <a:t>1995</a:t>
            </a:r>
            <a:r>
              <a:rPr lang="en-US" dirty="0" smtClean="0"/>
              <a:t> for their contributions explaining </a:t>
            </a:r>
            <a:r>
              <a:rPr lang="en-US" dirty="0"/>
              <a:t>how ozone is formed and </a:t>
            </a:r>
            <a:r>
              <a:rPr lang="en-US" dirty="0" smtClean="0"/>
              <a:t>decomposes </a:t>
            </a:r>
            <a:r>
              <a:rPr lang="en-US" dirty="0"/>
              <a:t>through chemical processes in the atmosphere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The Nobel Medal for Physics and Chemistry. Registered trademark of the Nobel Foundation. © ® The Nobel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365104"/>
            <a:ext cx="115212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b.static.trunity.net/images/201824/641x766/scale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84" y="1772816"/>
            <a:ext cx="1943020" cy="23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4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5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7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350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CE83-45EC-41AF-979F-9FD00E8D43B7}" type="slidenum">
              <a:rPr lang="fr-B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fr-B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179512" y="4149080"/>
            <a:ext cx="8712968" cy="2016224"/>
          </a:xfrm>
        </p:spPr>
        <p:txBody>
          <a:bodyPr wrap="square"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Montréal Protocol (signed </a:t>
            </a:r>
            <a:r>
              <a:rPr lang="en-US" sz="1800" dirty="0" smtClean="0"/>
              <a:t>in 1987</a:t>
            </a:r>
            <a:r>
              <a:rPr lang="en-US" sz="1800" dirty="0"/>
              <a:t>) regulated the global production and consumption of ODS. </a:t>
            </a:r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due to the long lifetimes of some CFCs and </a:t>
            </a:r>
            <a:r>
              <a:rPr lang="en-US" sz="1800" dirty="0" err="1"/>
              <a:t>h</a:t>
            </a:r>
            <a:r>
              <a:rPr lang="en-US" sz="1800" dirty="0" err="1" smtClean="0"/>
              <a:t>alons</a:t>
            </a:r>
            <a:r>
              <a:rPr lang="en-US" sz="1800" dirty="0" smtClean="0"/>
              <a:t> (50-100 years) in the stratosphere, the decline is rather slow.</a:t>
            </a:r>
            <a:endParaRPr lang="en-US" sz="1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62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76184"/>
              </p:ext>
            </p:extLst>
          </p:nvPr>
        </p:nvGraphicFramePr>
        <p:xfrm>
          <a:off x="251520" y="1088494"/>
          <a:ext cx="5445761" cy="349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347864" y="1016486"/>
            <a:ext cx="2016224" cy="3194672"/>
            <a:chOff x="3347864" y="2492896"/>
            <a:chExt cx="2016224" cy="319467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347864" y="2944368"/>
              <a:ext cx="0" cy="27432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84059" y="5312241"/>
              <a:ext cx="1980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Montreal</a:t>
              </a:r>
              <a:r>
                <a:rPr lang="fr-BE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Protocol (1989)</a:t>
              </a:r>
              <a:endParaRPr lang="nl-N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8824" y="2492896"/>
              <a:ext cx="1353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1997 </a:t>
              </a:r>
              <a:r>
                <a:rPr lang="fr-BE" sz="12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peak</a:t>
              </a:r>
              <a:r>
                <a:rPr lang="fr-BE" sz="1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value</a:t>
              </a:r>
              <a:endParaRPr lang="nl-NL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886200" y="2743200"/>
              <a:ext cx="156200" cy="22705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4"/>
          <p:cNvSpPr txBox="1">
            <a:spLocks/>
          </p:cNvSpPr>
          <p:nvPr/>
        </p:nvSpPr>
        <p:spPr>
          <a:xfrm>
            <a:off x="5724128" y="1548408"/>
            <a:ext cx="3168352" cy="30327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600" dirty="0" smtClean="0"/>
              <a:t>EESC </a:t>
            </a:r>
          </a:p>
          <a:p>
            <a:pPr marL="45720" indent="0">
              <a:buNone/>
            </a:pPr>
            <a:r>
              <a:rPr lang="en-US" sz="1600" dirty="0" smtClean="0"/>
              <a:t>= </a:t>
            </a:r>
            <a:r>
              <a:rPr lang="nl-NL" sz="1600" dirty="0"/>
              <a:t>e</a:t>
            </a:r>
            <a:r>
              <a:rPr lang="nl-NL" sz="1600" dirty="0" smtClean="0"/>
              <a:t>quivalent </a:t>
            </a:r>
            <a:r>
              <a:rPr lang="nl-NL" sz="1600" dirty="0" err="1"/>
              <a:t>effective</a:t>
            </a:r>
            <a:r>
              <a:rPr lang="nl-NL" sz="1600" dirty="0"/>
              <a:t> </a:t>
            </a:r>
            <a:r>
              <a:rPr lang="nl-NL" sz="1600" dirty="0" smtClean="0"/>
              <a:t>             </a:t>
            </a:r>
            <a:r>
              <a:rPr lang="nl-NL" sz="1600" dirty="0" smtClean="0">
                <a:solidFill>
                  <a:schemeClr val="bg1"/>
                </a:solidFill>
              </a:rPr>
              <a:t>=</a:t>
            </a:r>
            <a:r>
              <a:rPr lang="nl-NL" sz="1600" dirty="0" smtClean="0"/>
              <a:t> </a:t>
            </a:r>
            <a:r>
              <a:rPr lang="nl-NL" sz="1600" dirty="0" err="1" smtClean="0"/>
              <a:t>stratospheric</a:t>
            </a:r>
            <a:r>
              <a:rPr lang="nl-NL" sz="1600" dirty="0" smtClean="0"/>
              <a:t> chlorine </a:t>
            </a:r>
          </a:p>
          <a:p>
            <a:pPr marL="45720" indent="0">
              <a:buNone/>
            </a:pPr>
            <a:r>
              <a:rPr lang="nl-NL" sz="1600" dirty="0" smtClean="0"/>
              <a:t>= </a:t>
            </a:r>
            <a:r>
              <a:rPr lang="en-US" sz="1600" dirty="0" smtClean="0"/>
              <a:t>a </a:t>
            </a:r>
            <a:r>
              <a:rPr lang="en-US" sz="1600" dirty="0"/>
              <a:t>relative measure of the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/>
              <a:t> potential for </a:t>
            </a:r>
            <a:r>
              <a:rPr lang="en-US" sz="1600" dirty="0"/>
              <a:t>stratospheric 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/>
              <a:t> ozone </a:t>
            </a:r>
            <a:r>
              <a:rPr lang="en-US" sz="1600" dirty="0"/>
              <a:t>depletion that </a:t>
            </a:r>
            <a:r>
              <a:rPr lang="en-US" sz="1600" dirty="0" smtClean="0"/>
              <a:t>            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/>
              <a:t> combines the contributions of 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smtClean="0"/>
              <a:t> chlorine and bromine from    </a:t>
            </a:r>
            <a:r>
              <a:rPr lang="en-US" sz="1600" dirty="0" smtClean="0">
                <a:solidFill>
                  <a:schemeClr val="bg1"/>
                </a:solidFill>
              </a:rPr>
              <a:t>= </a:t>
            </a:r>
            <a:r>
              <a:rPr lang="en-US" sz="1600" dirty="0"/>
              <a:t>surface observations from</a:t>
            </a: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dirty="0" smtClean="0">
                <a:solidFill>
                  <a:schemeClr val="bg1"/>
                </a:solidFill>
              </a:rPr>
              <a:t>= </a:t>
            </a:r>
            <a:r>
              <a:rPr lang="en-US" sz="1600" dirty="0" smtClean="0"/>
              <a:t>Ozone Depleting Substances 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	     </a:t>
            </a:r>
            <a:r>
              <a:rPr lang="en-US" sz="1600" dirty="0" smtClean="0"/>
              <a:t>(ODS)</a:t>
            </a:r>
            <a:endParaRPr lang="en-US" dirty="0"/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931167" y="637624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RMI conference 25/11/2015</a:t>
            </a:r>
            <a:endParaRPr lang="fr-B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Text Box 1031"/>
          <p:cNvSpPr txBox="1">
            <a:spLocks noChangeArrowheads="1"/>
          </p:cNvSpPr>
          <p:nvPr/>
        </p:nvSpPr>
        <p:spPr bwMode="auto">
          <a:xfrm>
            <a:off x="3172968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Total O</a:t>
            </a:r>
            <a:r>
              <a:rPr lang="en-GB" sz="1400" b="1" kern="0" baseline="-250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3</a:t>
            </a:r>
            <a:r>
              <a:rPr lang="en-GB" sz="14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 trends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8" name="Text Box 1031"/>
          <p:cNvSpPr txBox="1">
            <a:spLocks noChangeArrowheads="1"/>
          </p:cNvSpPr>
          <p:nvPr/>
        </p:nvSpPr>
        <p:spPr bwMode="auto">
          <a:xfrm>
            <a:off x="1619672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Measuring O</a:t>
            </a:r>
            <a:r>
              <a:rPr kumimoji="0" lang="en-GB" sz="14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3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@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 Uccle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19" name="Text Box 1031"/>
          <p:cNvSpPr txBox="1">
            <a:spLocks noChangeArrowheads="1"/>
          </p:cNvSpPr>
          <p:nvPr/>
        </p:nvSpPr>
        <p:spPr bwMode="auto">
          <a:xfrm>
            <a:off x="4727448" y="64008"/>
            <a:ext cx="1554480" cy="521208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Ozonesondes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5" name="Text Box 1031"/>
          <p:cNvSpPr txBox="1">
            <a:spLocks noChangeArrowheads="1"/>
          </p:cNvSpPr>
          <p:nvPr/>
        </p:nvSpPr>
        <p:spPr bwMode="auto">
          <a:xfrm>
            <a:off x="65192" y="63002"/>
            <a:ext cx="1554480" cy="523220"/>
          </a:xfrm>
          <a:prstGeom prst="rect">
            <a:avLst/>
          </a:prstGeom>
          <a:gradFill>
            <a:gsLst>
              <a:gs pos="0">
                <a:srgbClr val="2DA2BF">
                  <a:tint val="66000"/>
                  <a:satMod val="160000"/>
                </a:srgb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/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</a:rPr>
              <a:t>Motivation &amp; introduction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6" name="Text Box 1031"/>
          <p:cNvSpPr txBox="1">
            <a:spLocks noChangeArrowheads="1"/>
          </p:cNvSpPr>
          <p:nvPr/>
        </p:nvSpPr>
        <p:spPr bwMode="auto">
          <a:xfrm>
            <a:off x="6300216" y="64008"/>
            <a:ext cx="1554480" cy="523220"/>
          </a:xfrm>
          <a:prstGeom prst="rect">
            <a:avLst/>
          </a:prstGeom>
          <a:noFill/>
          <a:ln w="15875">
            <a:gradFill>
              <a:gsLst>
                <a:gs pos="0">
                  <a:srgbClr val="2DA2BF">
                    <a:tint val="66000"/>
                    <a:satMod val="160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ysClr val="window" lastClr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400" b="1" kern="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Conclusions &amp; </a:t>
            </a:r>
            <a:r>
              <a:rPr lang="fr-BE" sz="1400" b="1" kern="0" noProof="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outlook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</a:endParaRPr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179512" y="630936"/>
            <a:ext cx="8784975" cy="7109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fr-BE" sz="2800" dirty="0" smtClean="0"/>
              <a:t>Ozone destruction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56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3345</Words>
  <Application>Microsoft Office PowerPoint</Application>
  <PresentationFormat>On-screen Show (4:3)</PresentationFormat>
  <Paragraphs>576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Slipstream</vt:lpstr>
      <vt:lpstr>Custom Design</vt:lpstr>
      <vt:lpstr>1_Custom Design</vt:lpstr>
      <vt:lpstr>45 years of ozone observations at RMI:       an overview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Dewalque</dc:creator>
  <cp:lastModifiedBy>Roeland Van Malderen</cp:lastModifiedBy>
  <cp:revision>411</cp:revision>
  <cp:lastPrinted>2013-06-17T09:59:43Z</cp:lastPrinted>
  <dcterms:created xsi:type="dcterms:W3CDTF">2013-06-17T09:03:27Z</dcterms:created>
  <dcterms:modified xsi:type="dcterms:W3CDTF">2015-11-25T15:54:05Z</dcterms:modified>
</cp:coreProperties>
</file>