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2"/>
  </p:notesMasterIdLst>
  <p:sldIdLst>
    <p:sldId id="258" r:id="rId5"/>
    <p:sldId id="259" r:id="rId6"/>
    <p:sldId id="267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10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30258-269B-4567-8F0B-CD294F8FD23E}" type="datetimeFigureOut">
              <a:rPr lang="en-GB" smtClean="0"/>
              <a:pPr/>
              <a:t>04/11/2013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A1C66-94BC-4B08-825B-06A24B9908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25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A1C66-94BC-4B08-825B-06A24B99086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82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557 w 5760"/>
                <a:gd name="T3" fmla="*/ 0 h 528"/>
                <a:gd name="T4" fmla="*/ 9108557 w 5760"/>
                <a:gd name="T5" fmla="*/ 838200 h 528"/>
                <a:gd name="T6" fmla="*/ 75905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C07ADF6-7A97-43BE-A045-901337C5DCC3}" type="datetimeFigureOut">
              <a:rPr lang="en-US"/>
              <a:pPr>
                <a:defRPr/>
              </a:pPr>
              <a:t>11/4/2013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1BD7BD9-FECE-4A17-A230-385A98150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20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93625-0C10-4B79-8FE5-643E0C9BFE2D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11/4/2013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675E5-7E2D-4FC5-B5D1-B3B7057DDBE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42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E60B6-0DA6-4374-B55E-18E8F185A0C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11/4/2013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93F54-3A17-4BFA-B5CF-67FD690927B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231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557 w 5760"/>
                <a:gd name="T3" fmla="*/ 0 h 528"/>
                <a:gd name="T4" fmla="*/ 9108557 w 5760"/>
                <a:gd name="T5" fmla="*/ 838200 h 528"/>
                <a:gd name="T6" fmla="*/ 75905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C07ADF6-7A97-43BE-A045-901337C5DCC3}" type="datetimeFigureOut">
              <a:rPr lang="en-US"/>
              <a:pPr>
                <a:defRPr/>
              </a:pPr>
              <a:t>11/4/2013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1BD7BD9-FECE-4A17-A230-385A98150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733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00ED4-E38A-403E-9F2A-B8EC2FCE787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11/4/2013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0EBD7-0B17-4773-81DD-181B938EDF4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96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279FF1-3094-4DB2-BA69-C5890A2F5DA8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11/4/2013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C26520-5BA1-4651-9AC7-24EDFB00A00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09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55EAF6-CA11-4588-9BA9-9845505B7BC8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11/4/2013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B7F97-FB95-404B-B71F-1AB830E307E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11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C41A0C-BF3A-4915-96ED-D170A3C1539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B8289A-7F3A-459D-BDC7-8FD59226665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38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2EA5EA-69C8-467E-9BEE-C4586BBD2310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11/4/2013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D57013-0409-4973-B8BB-973ADD24CB7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96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03E98-B361-4773-8DC2-881673006BE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11/4/2013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C2071-846B-4972-962B-17F0C9EFD61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81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68DEBE-2D95-4ED0-AFE5-6F54BBEE1F1E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928EF0-2944-40FC-9EEA-FCEE4DC355A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899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00ED4-E38A-403E-9F2A-B8EC2FCE787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11/4/2013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0EBD7-0B17-4773-81DD-181B938EDF4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08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5B58715-9BC1-4200-A5D5-342D440AFC0D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11/4/2013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99496EC-6D5F-4CCC-B06D-59050875B88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66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93625-0C10-4B79-8FE5-643E0C9BFE2D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11/4/2013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675E5-7E2D-4FC5-B5D1-B3B7057DDBE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16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E60B6-0DA6-4374-B55E-18E8F185A0C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11/4/2013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93F54-3A17-4BFA-B5CF-67FD690927B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671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557 w 5760"/>
                <a:gd name="T3" fmla="*/ 0 h 528"/>
                <a:gd name="T4" fmla="*/ 9108557 w 5760"/>
                <a:gd name="T5" fmla="*/ 838200 h 528"/>
                <a:gd name="T6" fmla="*/ 75905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C07ADF6-7A97-43BE-A045-901337C5DCC3}" type="datetimeFigureOut">
              <a:rPr lang="en-US"/>
              <a:pPr>
                <a:defRPr/>
              </a:pPr>
              <a:t>11/4/2013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1BD7BD9-FECE-4A17-A230-385A98150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3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00ED4-E38A-403E-9F2A-B8EC2FCE787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11/4/2013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0EBD7-0B17-4773-81DD-181B938EDF4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5633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279FF1-3094-4DB2-BA69-C5890A2F5DA8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11/4/2013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C26520-5BA1-4651-9AC7-24EDFB00A00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50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55EAF6-CA11-4588-9BA9-9845505B7BC8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11/4/2013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B7F97-FB95-404B-B71F-1AB830E307E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22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C41A0C-BF3A-4915-96ED-D170A3C1539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B8289A-7F3A-459D-BDC7-8FD59226665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41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2EA5EA-69C8-467E-9BEE-C4586BBD2310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11/4/2013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D57013-0409-4973-B8BB-973ADD24CB7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993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03E98-B361-4773-8DC2-881673006BE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11/4/2013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C2071-846B-4972-962B-17F0C9EFD61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4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279FF1-3094-4DB2-BA69-C5890A2F5DA8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11/4/2013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C26520-5BA1-4651-9AC7-24EDFB00A00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507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68DEBE-2D95-4ED0-AFE5-6F54BBEE1F1E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928EF0-2944-40FC-9EEA-FCEE4DC355A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39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5B58715-9BC1-4200-A5D5-342D440AFC0D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11/4/2013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99496EC-6D5F-4CCC-B06D-59050875B88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50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93625-0C10-4B79-8FE5-643E0C9BFE2D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11/4/2013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675E5-7E2D-4FC5-B5D1-B3B7057DDBE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9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E60B6-0DA6-4374-B55E-18E8F185A0C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11/4/2013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93F54-3A17-4BFA-B5CF-67FD690927B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565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557 w 5760"/>
                <a:gd name="T3" fmla="*/ 0 h 528"/>
                <a:gd name="T4" fmla="*/ 9108557 w 5760"/>
                <a:gd name="T5" fmla="*/ 838200 h 528"/>
                <a:gd name="T6" fmla="*/ 75905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C07ADF6-7A97-43BE-A045-901337C5DCC3}" type="datetimeFigureOut">
              <a:rPr lang="en-US"/>
              <a:pPr>
                <a:defRPr/>
              </a:pPr>
              <a:t>11/4/2013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1BD7BD9-FECE-4A17-A230-385A98150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2127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00ED4-E38A-403E-9F2A-B8EC2FCE787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11/4/2013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0EBD7-0B17-4773-81DD-181B938EDF4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478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279FF1-3094-4DB2-BA69-C5890A2F5DA8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11/4/2013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C26520-5BA1-4651-9AC7-24EDFB00A00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90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55EAF6-CA11-4588-9BA9-9845505B7BC8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11/4/2013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B7F97-FB95-404B-B71F-1AB830E307E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90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C41A0C-BF3A-4915-96ED-D170A3C1539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B8289A-7F3A-459D-BDC7-8FD59226665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559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2EA5EA-69C8-467E-9BEE-C4586BBD2310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11/4/2013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D57013-0409-4973-B8BB-973ADD24CB7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36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55EAF6-CA11-4588-9BA9-9845505B7BC8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11/4/2013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B7F97-FB95-404B-B71F-1AB830E307E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14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03E98-B361-4773-8DC2-881673006BE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11/4/2013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C2071-846B-4972-962B-17F0C9EFD61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6180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68DEBE-2D95-4ED0-AFE5-6F54BBEE1F1E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928EF0-2944-40FC-9EEA-FCEE4DC355A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65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5B58715-9BC1-4200-A5D5-342D440AFC0D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11/4/2013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99496EC-6D5F-4CCC-B06D-59050875B88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5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93625-0C10-4B79-8FE5-643E0C9BFE2D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11/4/2013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675E5-7E2D-4FC5-B5D1-B3B7057DDBE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651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E60B6-0DA6-4374-B55E-18E8F185A0CB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11/4/2013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93F54-3A17-4BFA-B5CF-67FD690927B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C41A0C-BF3A-4915-96ED-D170A3C1539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B8289A-7F3A-459D-BDC7-8FD59226665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87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2EA5EA-69C8-467E-9BEE-C4586BBD2310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11/4/2013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D57013-0409-4973-B8BB-973ADD24CB76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8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03E98-B361-4773-8DC2-881673006BE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11/4/2013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C2071-846B-4972-962B-17F0C9EFD61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8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68DEBE-2D95-4ED0-AFE5-6F54BBEE1F1E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11/4/2013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928EF0-2944-40FC-9EEA-FCEE4DC355A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36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5B58715-9BC1-4200-A5D5-342D440AFC0D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11/4/2013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99496EC-6D5F-4CCC-B06D-59050875B88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085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9AACBC-FBB1-4DDF-ADCE-234D420337F7}" type="datetimeFigureOut">
              <a:rPr lang="en-US">
                <a:solidFill>
                  <a:prstClr val="black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11/4/2013</a:t>
            </a:fld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7DC7E8-27EF-41DC-85F7-C2AB246BDF68}" type="slidenum">
              <a:rPr lang="en-US">
                <a:solidFill>
                  <a:prstClr val="black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61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9AACBC-FBB1-4DDF-ADCE-234D420337F7}" type="datetimeFigureOut">
              <a:rPr lang="en-US">
                <a:solidFill>
                  <a:prstClr val="black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11/4/2013</a:t>
            </a:fld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7DC7E8-27EF-41DC-85F7-C2AB246BDF68}" type="slidenum">
              <a:rPr lang="en-US">
                <a:solidFill>
                  <a:prstClr val="black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90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9AACBC-FBB1-4DDF-ADCE-234D420337F7}" type="datetimeFigureOut">
              <a:rPr lang="en-US">
                <a:solidFill>
                  <a:prstClr val="black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11/4/2013</a:t>
            </a:fld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7DC7E8-27EF-41DC-85F7-C2AB246BDF68}" type="slidenum">
              <a:rPr lang="en-US">
                <a:solidFill>
                  <a:prstClr val="black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20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9AACBC-FBB1-4DDF-ADCE-234D420337F7}" type="datetimeFigureOut">
              <a:rPr lang="en-US">
                <a:solidFill>
                  <a:prstClr val="black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11/4/2013</a:t>
            </a:fld>
            <a:endParaRPr lang="en-US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7DC7E8-27EF-41DC-85F7-C2AB246BDF68}" type="slidenum">
              <a:rPr lang="en-US">
                <a:solidFill>
                  <a:prstClr val="black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3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jpeg"/><Relationship Id="rId3" Type="http://schemas.openxmlformats.org/officeDocument/2006/relationships/image" Target="../media/image7.jpeg"/><Relationship Id="rId7" Type="http://schemas.openxmlformats.org/officeDocument/2006/relationships/image" Target="../media/image11.wmf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11" Type="http://schemas.openxmlformats.org/officeDocument/2006/relationships/image" Target="../media/image3.gif"/><Relationship Id="rId5" Type="http://schemas.openxmlformats.org/officeDocument/2006/relationships/image" Target="../media/image9.jpeg"/><Relationship Id="rId15" Type="http://schemas.openxmlformats.org/officeDocument/2006/relationships/image" Target="../media/image18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20.pn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11" Type="http://schemas.openxmlformats.org/officeDocument/2006/relationships/image" Target="../media/image15.png"/><Relationship Id="rId5" Type="http://schemas.openxmlformats.org/officeDocument/2006/relationships/image" Target="../media/image22.png"/><Relationship Id="rId10" Type="http://schemas.openxmlformats.org/officeDocument/2006/relationships/image" Target="../media/image14.jpeg"/><Relationship Id="rId4" Type="http://schemas.openxmlformats.org/officeDocument/2006/relationships/image" Target="../media/image21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png"/><Relationship Id="rId11" Type="http://schemas.openxmlformats.org/officeDocument/2006/relationships/image" Target="../media/image14.jpeg"/><Relationship Id="rId5" Type="http://schemas.openxmlformats.org/officeDocument/2006/relationships/image" Target="../media/image27.png"/><Relationship Id="rId10" Type="http://schemas.openxmlformats.org/officeDocument/2006/relationships/image" Target="../media/image17.png"/><Relationship Id="rId4" Type="http://schemas.openxmlformats.org/officeDocument/2006/relationships/image" Target="../media/image26.png"/><Relationship Id="rId9" Type="http://schemas.openxmlformats.org/officeDocument/2006/relationships/image" Target="../media/image3.gif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1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6.png"/><Relationship Id="rId11" Type="http://schemas.openxmlformats.org/officeDocument/2006/relationships/image" Target="../media/image14.jpeg"/><Relationship Id="rId5" Type="http://schemas.openxmlformats.org/officeDocument/2006/relationships/image" Target="../media/image35.png"/><Relationship Id="rId10" Type="http://schemas.openxmlformats.org/officeDocument/2006/relationships/image" Target="../media/image17.png"/><Relationship Id="rId4" Type="http://schemas.openxmlformats.org/officeDocument/2006/relationships/image" Target="../media/image34.png"/><Relationship Id="rId9" Type="http://schemas.openxmlformats.org/officeDocument/2006/relationships/image" Target="../media/image3.gif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jpeg"/><Relationship Id="rId5" Type="http://schemas.openxmlformats.org/officeDocument/2006/relationships/image" Target="../media/image17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4"/>
          <p:cNvSpPr>
            <a:spLocks noGrp="1" noChangeArrowheads="1"/>
          </p:cNvSpPr>
          <p:nvPr>
            <p:ph type="ctrTitle"/>
          </p:nvPr>
        </p:nvSpPr>
        <p:spPr>
          <a:xfrm>
            <a:off x="251520" y="2170088"/>
            <a:ext cx="8640960" cy="1829761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2600" dirty="0"/>
              <a:t>The Integrated Water Vapour project </a:t>
            </a:r>
            <a:r>
              <a:rPr lang="en-GB" sz="2600" dirty="0" smtClean="0"/>
              <a:t>in Belgium: techniques </a:t>
            </a:r>
            <a:r>
              <a:rPr lang="en-GB" sz="2600" dirty="0" err="1" smtClean="0"/>
              <a:t>intercomparison</a:t>
            </a:r>
            <a:r>
              <a:rPr lang="en-GB" sz="2600" dirty="0" smtClean="0"/>
              <a:t> </a:t>
            </a:r>
            <a:r>
              <a:rPr lang="en-GB" sz="2600" dirty="0"/>
              <a:t>and time series analysis</a:t>
            </a:r>
            <a:r>
              <a:rPr lang="en-GB" sz="2600" dirty="0">
                <a:latin typeface="Myriad Pro"/>
              </a:rPr>
              <a:t/>
            </a:r>
            <a:br>
              <a:rPr lang="en-GB" sz="2600" dirty="0">
                <a:latin typeface="Myriad Pro"/>
              </a:rPr>
            </a:br>
            <a:endParaRPr lang="en-US" sz="2600" dirty="0" smtClean="0"/>
          </a:p>
        </p:txBody>
      </p:sp>
      <p:sp>
        <p:nvSpPr>
          <p:cNvPr id="10243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824984" y="4029050"/>
            <a:ext cx="7995488" cy="1200150"/>
          </a:xfrm>
        </p:spPr>
        <p:txBody>
          <a:bodyPr/>
          <a:lstStyle/>
          <a:p>
            <a:pPr marR="0" algn="l" eaLnBrk="1" hangingPunct="1"/>
            <a:r>
              <a:rPr lang="en-GB" sz="2800" dirty="0" smtClean="0">
                <a:solidFill>
                  <a:srgbClr val="FF3300"/>
                </a:solidFill>
              </a:rPr>
              <a:t>R</a:t>
            </a:r>
            <a:r>
              <a:rPr lang="en-GB" sz="2800" dirty="0">
                <a:solidFill>
                  <a:srgbClr val="FF3300"/>
                </a:solidFill>
              </a:rPr>
              <a:t>. Van </a:t>
            </a:r>
            <a:r>
              <a:rPr lang="en-GB" sz="2800" dirty="0" smtClean="0">
                <a:solidFill>
                  <a:srgbClr val="FF3300"/>
                </a:solidFill>
              </a:rPr>
              <a:t>Malderen</a:t>
            </a:r>
            <a:r>
              <a:rPr lang="en-GB" sz="2800" baseline="30000" dirty="0" smtClean="0">
                <a:solidFill>
                  <a:srgbClr val="FF3300"/>
                </a:solidFill>
              </a:rPr>
              <a:t>1,5</a:t>
            </a:r>
            <a:r>
              <a:rPr lang="en-GB" sz="2800" dirty="0" smtClean="0">
                <a:solidFill>
                  <a:srgbClr val="FF3300"/>
                </a:solidFill>
              </a:rPr>
              <a:t>, </a:t>
            </a:r>
            <a:r>
              <a:rPr lang="en-GB" sz="2800" dirty="0">
                <a:solidFill>
                  <a:srgbClr val="FF3300"/>
                </a:solidFill>
              </a:rPr>
              <a:t>E. </a:t>
            </a:r>
            <a:r>
              <a:rPr lang="en-GB" sz="2800" dirty="0" smtClean="0">
                <a:solidFill>
                  <a:srgbClr val="FF3300"/>
                </a:solidFill>
              </a:rPr>
              <a:t>Pottiaux</a:t>
            </a:r>
            <a:r>
              <a:rPr lang="en-GB" sz="2800" baseline="30000" dirty="0" smtClean="0">
                <a:solidFill>
                  <a:srgbClr val="FF3300"/>
                </a:solidFill>
              </a:rPr>
              <a:t>2,5</a:t>
            </a:r>
            <a:r>
              <a:rPr lang="en-GB" sz="2800" dirty="0" smtClean="0">
                <a:solidFill>
                  <a:srgbClr val="FF3300"/>
                </a:solidFill>
              </a:rPr>
              <a:t>, </a:t>
            </a:r>
            <a:r>
              <a:rPr lang="en-GB" sz="2800" dirty="0">
                <a:solidFill>
                  <a:srgbClr val="FF3300"/>
                </a:solidFill>
              </a:rPr>
              <a:t>H. </a:t>
            </a:r>
            <a:r>
              <a:rPr lang="en-GB" sz="2800" dirty="0" smtClean="0">
                <a:solidFill>
                  <a:srgbClr val="FF3300"/>
                </a:solidFill>
              </a:rPr>
              <a:t>Brenot</a:t>
            </a:r>
            <a:r>
              <a:rPr lang="en-GB" sz="2800" baseline="30000" dirty="0" smtClean="0">
                <a:solidFill>
                  <a:srgbClr val="FF3300"/>
                </a:solidFill>
              </a:rPr>
              <a:t>3,5</a:t>
            </a:r>
            <a:r>
              <a:rPr lang="en-GB" sz="1800" dirty="0" smtClean="0">
                <a:solidFill>
                  <a:srgbClr val="FF3300"/>
                </a:solidFill>
              </a:rPr>
              <a:t>, S</a:t>
            </a:r>
            <a:r>
              <a:rPr lang="en-GB" sz="1800" dirty="0">
                <a:solidFill>
                  <a:srgbClr val="FF3300"/>
                </a:solidFill>
              </a:rPr>
              <a:t>. </a:t>
            </a:r>
            <a:r>
              <a:rPr lang="en-GB" sz="1800" dirty="0" smtClean="0">
                <a:solidFill>
                  <a:srgbClr val="FF3300"/>
                </a:solidFill>
              </a:rPr>
              <a:t>Beirle</a:t>
            </a:r>
            <a:r>
              <a:rPr lang="en-GB" sz="1800" baseline="30000" dirty="0" smtClean="0">
                <a:solidFill>
                  <a:srgbClr val="FF3300"/>
                </a:solidFill>
              </a:rPr>
              <a:t>4</a:t>
            </a:r>
            <a:r>
              <a:rPr lang="en-GB" sz="1800" dirty="0" smtClean="0">
                <a:solidFill>
                  <a:srgbClr val="FF3300"/>
                </a:solidFill>
              </a:rPr>
              <a:t>, C. Hermans</a:t>
            </a:r>
            <a:r>
              <a:rPr lang="en-GB" sz="1800" baseline="30000" dirty="0" smtClean="0">
                <a:solidFill>
                  <a:srgbClr val="FF3300"/>
                </a:solidFill>
              </a:rPr>
              <a:t>3</a:t>
            </a:r>
            <a:r>
              <a:rPr lang="en-GB" sz="1800" dirty="0" smtClean="0">
                <a:solidFill>
                  <a:srgbClr val="FF3300"/>
                </a:solidFill>
              </a:rPr>
              <a:t>, M. De Mazière</a:t>
            </a:r>
            <a:r>
              <a:rPr lang="en-GB" sz="1800" baseline="30000" dirty="0" smtClean="0">
                <a:solidFill>
                  <a:srgbClr val="FF3300"/>
                </a:solidFill>
              </a:rPr>
              <a:t>3</a:t>
            </a:r>
            <a:r>
              <a:rPr lang="en-GB" sz="1800" dirty="0" smtClean="0">
                <a:solidFill>
                  <a:srgbClr val="FF3300"/>
                </a:solidFill>
              </a:rPr>
              <a:t>, T. Wagner</a:t>
            </a:r>
            <a:r>
              <a:rPr lang="en-GB" sz="1800" baseline="30000" dirty="0" smtClean="0">
                <a:solidFill>
                  <a:srgbClr val="FF3300"/>
                </a:solidFill>
              </a:rPr>
              <a:t>4</a:t>
            </a:r>
            <a:r>
              <a:rPr lang="en-GB" sz="1800" dirty="0" smtClean="0">
                <a:solidFill>
                  <a:srgbClr val="FF3300"/>
                </a:solidFill>
              </a:rPr>
              <a:t>, H. De Backer</a:t>
            </a:r>
            <a:r>
              <a:rPr lang="en-GB" sz="1800" baseline="30000" dirty="0" smtClean="0">
                <a:solidFill>
                  <a:srgbClr val="FF3300"/>
                </a:solidFill>
              </a:rPr>
              <a:t>1</a:t>
            </a:r>
            <a:r>
              <a:rPr lang="en-GB" sz="1800" dirty="0" smtClean="0">
                <a:solidFill>
                  <a:srgbClr val="FF3300"/>
                </a:solidFill>
              </a:rPr>
              <a:t> and C. Bruyninx</a:t>
            </a:r>
            <a:r>
              <a:rPr lang="en-GB" sz="1800" baseline="30000" dirty="0" smtClean="0">
                <a:solidFill>
                  <a:srgbClr val="FF3300"/>
                </a:solidFill>
              </a:rPr>
              <a:t>2,5</a:t>
            </a:r>
            <a:endParaRPr lang="en-US" sz="1800" baseline="30000" dirty="0" smtClean="0">
              <a:solidFill>
                <a:srgbClr val="FF3300"/>
              </a:solidFill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461158" y="260648"/>
            <a:ext cx="1204339" cy="1188000"/>
            <a:chOff x="334964" y="404664"/>
            <a:chExt cx="1500732" cy="1480373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8329" y="404664"/>
              <a:ext cx="594003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34964" y="1175149"/>
              <a:ext cx="1500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  <a:t>Royal Meteorological </a:t>
              </a:r>
              <a:b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</a:br>
              <a: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  <a:t>Institute of Belgium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44105" y="1608038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1200" dirty="0">
                  <a:solidFill>
                    <a:prstClr val="black"/>
                  </a:solidFill>
                </a:rPr>
                <a:t>1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177913" y="260648"/>
            <a:ext cx="1547812" cy="1188000"/>
            <a:chOff x="2051720" y="404664"/>
            <a:chExt cx="1928733" cy="1480373"/>
          </a:xfrm>
        </p:grpSpPr>
        <p:pic>
          <p:nvPicPr>
            <p:cNvPr id="6" name="Picture 2" descr="C:\Users\ericpott\Pictures\logo ORB\logo_orb_gr_t.gif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1" t="13996" r="8521" b="7350"/>
            <a:stretch/>
          </p:blipFill>
          <p:spPr bwMode="auto">
            <a:xfrm>
              <a:off x="2512616" y="404664"/>
              <a:ext cx="1006941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051720" y="1252094"/>
              <a:ext cx="19287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  <a:t>Royal Observatory of Belgium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74861" y="1608038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1200" dirty="0">
                  <a:solidFill>
                    <a:prstClr val="black"/>
                  </a:solidFill>
                </a:rPr>
                <a:t>2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410161" y="260648"/>
            <a:ext cx="1078268" cy="1188000"/>
            <a:chOff x="4283968" y="404664"/>
            <a:chExt cx="1343637" cy="1480373"/>
          </a:xfrm>
        </p:grpSpPr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41500" y="404664"/>
              <a:ext cx="628572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283968" y="1175149"/>
              <a:ext cx="13436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  <a:t>Belgian Institute </a:t>
              </a:r>
              <a:b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</a:br>
              <a: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  <a:t>for Space </a:t>
              </a:r>
              <a:r>
                <a:rPr lang="en-GB" sz="1000" b="1" cap="small" dirty="0" err="1">
                  <a:solidFill>
                    <a:prstClr val="black"/>
                  </a:solidFill>
                  <a:latin typeface="Myriad Web Pro" pitchFamily="34" charset="0"/>
                </a:rPr>
                <a:t>Aeronomy</a:t>
              </a:r>
              <a:endParaRPr lang="en-GB" sz="10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14561" y="1608038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1200" dirty="0">
                  <a:solidFill>
                    <a:prstClr val="black"/>
                  </a:solidFill>
                </a:rPr>
                <a:t>3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5922326" y="260648"/>
            <a:ext cx="1179899" cy="1188000"/>
            <a:chOff x="5796136" y="404664"/>
            <a:chExt cx="1470274" cy="1480373"/>
          </a:xfrm>
        </p:grpSpPr>
        <p:pic>
          <p:nvPicPr>
            <p:cNvPr id="15" name="Picture 9" descr="http://www.mpic.de/typo3temp/pics/d7be8b65cb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12" r="12311" b="26922"/>
            <a:stretch/>
          </p:blipFill>
          <p:spPr bwMode="auto">
            <a:xfrm>
              <a:off x="6120648" y="404664"/>
              <a:ext cx="821251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796136" y="1167455"/>
              <a:ext cx="147027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  <a:t>Max Planck Institute </a:t>
              </a:r>
              <a:b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</a:br>
              <a: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  <a:t>for Chemistry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90048" y="1608038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1200" dirty="0">
                  <a:solidFill>
                    <a:prstClr val="black"/>
                  </a:solidFill>
                </a:rPr>
                <a:t>4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380310" y="260648"/>
            <a:ext cx="1584175" cy="1188000"/>
            <a:chOff x="7187623" y="404664"/>
            <a:chExt cx="1974051" cy="1480373"/>
          </a:xfrm>
        </p:grpSpPr>
        <p:pic>
          <p:nvPicPr>
            <p:cNvPr id="23" name="Picture 2" descr="C:\Users\ericpott\Pictures\ROB - Work\STCE Logo\STCE-Logo-White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4" t="32018" r="29654" b="26067"/>
            <a:stretch/>
          </p:blipFill>
          <p:spPr bwMode="auto">
            <a:xfrm>
              <a:off x="7674867" y="404664"/>
              <a:ext cx="1067075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7187623" y="1175150"/>
              <a:ext cx="1974051" cy="498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cap="small" dirty="0">
                  <a:solidFill>
                    <a:prstClr val="black"/>
                  </a:solidFill>
                  <a:latin typeface="Myriad Web Pro" pitchFamily="34" charset="0"/>
                </a:rPr>
                <a:t>Solar-Terrestrial Centre of Excellence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67180" y="1608038"/>
              <a:ext cx="2824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1200" dirty="0">
                  <a:solidFill>
                    <a:prstClr val="black"/>
                  </a:solidFill>
                </a:rPr>
                <a:t>5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07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200" b="1" dirty="0" smtClean="0">
                <a:solidFill>
                  <a:prstClr val="black"/>
                </a:solidFill>
              </a:rPr>
              <a:t>GNSS4SWEC, WG3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200" b="1" dirty="0" smtClean="0">
                <a:solidFill>
                  <a:prstClr val="black"/>
                </a:solidFill>
              </a:rPr>
              <a:t>Valencia, Spain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200" b="1" dirty="0" smtClean="0">
                <a:solidFill>
                  <a:prstClr val="black"/>
                </a:solidFill>
              </a:rPr>
              <a:t>16-17 </a:t>
            </a:r>
            <a:r>
              <a:rPr lang="fr-BE" sz="1200" b="1" dirty="0" err="1" smtClean="0">
                <a:solidFill>
                  <a:prstClr val="black"/>
                </a:solidFill>
              </a:rPr>
              <a:t>October</a:t>
            </a:r>
            <a:r>
              <a:rPr lang="fr-BE" sz="1200" b="1" dirty="0" smtClean="0">
                <a:solidFill>
                  <a:prstClr val="black"/>
                </a:solidFill>
              </a:rPr>
              <a:t> 2013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6200" y="764704"/>
            <a:ext cx="380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BE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IWV techniques </a:t>
            </a:r>
            <a:r>
              <a:rPr lang="fr-BE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intercomparison</a:t>
            </a:r>
            <a:endParaRPr lang="en-US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1" y="1069254"/>
            <a:ext cx="8115464" cy="5096050"/>
            <a:chOff x="457201" y="1069254"/>
            <a:chExt cx="8115464" cy="5096050"/>
          </a:xfrm>
        </p:grpSpPr>
        <p:grpSp>
          <p:nvGrpSpPr>
            <p:cNvPr id="3" name="Group 2"/>
            <p:cNvGrpSpPr/>
            <p:nvPr/>
          </p:nvGrpSpPr>
          <p:grpSpPr>
            <a:xfrm>
              <a:off x="457201" y="1069254"/>
              <a:ext cx="8115464" cy="5096050"/>
              <a:chOff x="457201" y="1069254"/>
              <a:chExt cx="8115464" cy="5096050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3733801" y="2636912"/>
                <a:ext cx="1524000" cy="646331"/>
              </a:xfrm>
              <a:prstGeom prst="rect">
                <a:avLst/>
              </a:prstGeom>
              <a:solidFill>
                <a:sysClr val="window" lastClr="FFFFFF"/>
              </a:solidFill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914021">
                  <a:defRPr/>
                </a:pPr>
                <a:r>
                  <a:rPr lang="fr-BE" kern="0" dirty="0">
                    <a:solidFill>
                      <a:srgbClr val="2DA2BF"/>
                    </a:solidFill>
                    <a:latin typeface="Calibri"/>
                  </a:rPr>
                  <a:t>total </a:t>
                </a:r>
                <a:r>
                  <a:rPr lang="fr-BE" kern="0" dirty="0" err="1">
                    <a:solidFill>
                      <a:srgbClr val="2DA2BF"/>
                    </a:solidFill>
                    <a:latin typeface="Calibri"/>
                  </a:rPr>
                  <a:t>column</a:t>
                </a:r>
                <a:r>
                  <a:rPr lang="fr-BE" kern="0" dirty="0">
                    <a:solidFill>
                      <a:srgbClr val="2DA2BF"/>
                    </a:solidFill>
                    <a:latin typeface="Calibri"/>
                  </a:rPr>
                  <a:t> water </a:t>
                </a:r>
                <a:r>
                  <a:rPr lang="fr-BE" kern="0" dirty="0" err="1">
                    <a:solidFill>
                      <a:srgbClr val="2DA2BF"/>
                    </a:solidFill>
                    <a:latin typeface="Calibri"/>
                  </a:rPr>
                  <a:t>vapour</a:t>
                </a:r>
                <a:endParaRPr lang="en-GB" kern="0" dirty="0">
                  <a:solidFill>
                    <a:srgbClr val="2DA2BF"/>
                  </a:solidFill>
                  <a:latin typeface="Calibri"/>
                </a:endParaRP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457201" y="1069254"/>
                <a:ext cx="8115464" cy="5096050"/>
                <a:chOff x="457201" y="1295401"/>
                <a:chExt cx="8115464" cy="5096050"/>
              </a:xfrm>
            </p:grpSpPr>
            <p:cxnSp>
              <p:nvCxnSpPr>
                <p:cNvPr id="37" name="Straight Arrow Connector 36"/>
                <p:cNvCxnSpPr/>
                <p:nvPr/>
              </p:nvCxnSpPr>
              <p:spPr>
                <a:xfrm>
                  <a:off x="2590801" y="1905001"/>
                  <a:ext cx="1066800" cy="121920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accent1"/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39" name="TextBox 38"/>
                <p:cNvSpPr txBox="1"/>
                <p:nvPr/>
              </p:nvSpPr>
              <p:spPr>
                <a:xfrm>
                  <a:off x="457201" y="1459469"/>
                  <a:ext cx="2895600" cy="36933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defTabSz="914021">
                    <a:defRPr/>
                  </a:pPr>
                  <a:r>
                    <a:rPr lang="fr-BE" kern="0" dirty="0">
                      <a:solidFill>
                        <a:srgbClr val="FF0000"/>
                      </a:solidFill>
                      <a:latin typeface="Calibri"/>
                    </a:rPr>
                    <a:t>GOME/SCIAMACHY/GOME-2</a:t>
                  </a:r>
                  <a:endParaRPr lang="en-GB" kern="0" dirty="0">
                    <a:solidFill>
                      <a:srgbClr val="FF0000"/>
                    </a:solidFill>
                    <a:latin typeface="Calibri"/>
                  </a:endParaRPr>
                </a:p>
              </p:txBody>
            </p:sp>
            <p:pic>
              <p:nvPicPr>
                <p:cNvPr id="40" name="Picture 17" descr="http://www.spaceoffice.nl/blobs/Beeldbank%20-%20per%20thema/Planet%20Earth/envisat_dlr_380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14401" y="1981201"/>
                  <a:ext cx="1420142" cy="1132377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1" name="TextBox 40"/>
                <p:cNvSpPr txBox="1"/>
                <p:nvPr/>
              </p:nvSpPr>
              <p:spPr>
                <a:xfrm>
                  <a:off x="5791201" y="1688069"/>
                  <a:ext cx="609600" cy="36933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defTabSz="914021">
                    <a:defRPr/>
                  </a:pPr>
                  <a:r>
                    <a:rPr lang="fr-BE" kern="0" dirty="0">
                      <a:solidFill>
                        <a:srgbClr val="FF0000"/>
                      </a:solidFill>
                      <a:latin typeface="Calibri"/>
                    </a:rPr>
                    <a:t>AIRS</a:t>
                  </a:r>
                  <a:endParaRPr lang="en-GB" kern="0" dirty="0">
                    <a:solidFill>
                      <a:srgbClr val="FF0000"/>
                    </a:solidFill>
                    <a:latin typeface="Calibri"/>
                  </a:endParaRPr>
                </a:p>
              </p:txBody>
            </p:sp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09900" y="1295401"/>
                  <a:ext cx="1467301" cy="1295400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</a:ln>
              </p:spPr>
            </p:pic>
            <p:sp>
              <p:nvSpPr>
                <p:cNvPr id="43" name="TextBox 42"/>
                <p:cNvSpPr txBox="1"/>
                <p:nvPr/>
              </p:nvSpPr>
              <p:spPr>
                <a:xfrm>
                  <a:off x="533401" y="4038600"/>
                  <a:ext cx="2362200" cy="36933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defTabSz="914021">
                    <a:defRPr/>
                  </a:pPr>
                  <a:r>
                    <a:rPr lang="fr-BE" kern="0" dirty="0">
                      <a:solidFill>
                        <a:srgbClr val="00B050"/>
                      </a:solidFill>
                      <a:latin typeface="Calibri"/>
                    </a:rPr>
                    <a:t>CIMEL </a:t>
                  </a:r>
                  <a:r>
                    <a:rPr lang="fr-BE" kern="0" dirty="0" err="1">
                      <a:solidFill>
                        <a:srgbClr val="00B050"/>
                      </a:solidFill>
                      <a:latin typeface="Calibri"/>
                    </a:rPr>
                    <a:t>sun</a:t>
                  </a:r>
                  <a:r>
                    <a:rPr lang="fr-BE" kern="0" dirty="0">
                      <a:solidFill>
                        <a:srgbClr val="00B050"/>
                      </a:solidFill>
                      <a:latin typeface="Calibri"/>
                    </a:rPr>
                    <a:t> </a:t>
                  </a:r>
                  <a:r>
                    <a:rPr lang="fr-BE" kern="0" dirty="0" err="1">
                      <a:solidFill>
                        <a:srgbClr val="00B050"/>
                      </a:solidFill>
                      <a:latin typeface="Calibri"/>
                    </a:rPr>
                    <a:t>photometer</a:t>
                  </a:r>
                  <a:endParaRPr lang="en-GB" kern="0" dirty="0">
                    <a:solidFill>
                      <a:srgbClr val="00B050"/>
                    </a:solidFill>
                    <a:latin typeface="Calibri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810001" y="4343400"/>
                  <a:ext cx="1352550" cy="36933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defTabSz="914021">
                    <a:defRPr/>
                  </a:pPr>
                  <a:r>
                    <a:rPr lang="fr-BE" kern="0" dirty="0">
                      <a:solidFill>
                        <a:srgbClr val="00B050"/>
                      </a:solidFill>
                      <a:latin typeface="Calibri"/>
                    </a:rPr>
                    <a:t>radiosondes</a:t>
                  </a:r>
                  <a:endParaRPr lang="en-GB" kern="0" dirty="0">
                    <a:solidFill>
                      <a:srgbClr val="00B050"/>
                    </a:solidFill>
                    <a:latin typeface="Calibri"/>
                  </a:endParaRP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6400802" y="4114800"/>
                  <a:ext cx="1066800" cy="369332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defTabSz="914021">
                    <a:defRPr/>
                  </a:pPr>
                  <a:r>
                    <a:rPr lang="fr-BE" kern="0" dirty="0" smtClean="0">
                      <a:solidFill>
                        <a:srgbClr val="00B050"/>
                      </a:solidFill>
                      <a:latin typeface="Calibri"/>
                    </a:rPr>
                    <a:t>GPS (IGS)</a:t>
                  </a:r>
                  <a:endParaRPr lang="en-GB" kern="0" dirty="0">
                    <a:solidFill>
                      <a:srgbClr val="00B050"/>
                    </a:solidFill>
                    <a:latin typeface="Calibri"/>
                  </a:endParaRPr>
                </a:p>
              </p:txBody>
            </p:sp>
            <p:pic>
              <p:nvPicPr>
                <p:cNvPr id="46" name="Picture 47" descr="DSCN0005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7437"/>
                <a:stretch>
                  <a:fillRect/>
                </a:stretch>
              </p:blipFill>
              <p:spPr bwMode="auto">
                <a:xfrm>
                  <a:off x="1125538" y="4638675"/>
                  <a:ext cx="1160463" cy="1228725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80" descr="presentGNSS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1395"/>
                <a:stretch>
                  <a:fillRect/>
                </a:stretch>
              </p:blipFill>
              <p:spPr bwMode="auto">
                <a:xfrm>
                  <a:off x="6400801" y="4648200"/>
                  <a:ext cx="1454534" cy="1271587"/>
                </a:xfrm>
                <a:prstGeom prst="rect">
                  <a:avLst/>
                </a:prstGeom>
                <a:noFill/>
                <a:ln w="1905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67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56621" y="4998613"/>
                  <a:ext cx="889466" cy="1392838"/>
                </a:xfrm>
                <a:prstGeom prst="rect">
                  <a:avLst/>
                </a:prstGeom>
                <a:solidFill>
                  <a:sysClr val="window" lastClr="FFFFFF"/>
                </a:solidFill>
                <a:ln w="19050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49" name="Straight Arrow Connector 48"/>
                <p:cNvCxnSpPr/>
                <p:nvPr/>
              </p:nvCxnSpPr>
              <p:spPr>
                <a:xfrm flipV="1">
                  <a:off x="1714501" y="3429001"/>
                  <a:ext cx="1943100" cy="53340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accent1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50" name="Straight Arrow Connector 49"/>
                <p:cNvCxnSpPr/>
                <p:nvPr/>
              </p:nvCxnSpPr>
              <p:spPr>
                <a:xfrm flipH="1" flipV="1">
                  <a:off x="5334001" y="3505201"/>
                  <a:ext cx="1828800" cy="53340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accent1"/>
                  </a:solidFill>
                  <a:prstDash val="solid"/>
                  <a:tailEnd type="arrow"/>
                </a:ln>
                <a:effectLst/>
              </p:spPr>
            </p:cxnSp>
            <p:cxnSp>
              <p:nvCxnSpPr>
                <p:cNvPr id="51" name="Straight Arrow Connector 50"/>
                <p:cNvCxnSpPr/>
                <p:nvPr/>
              </p:nvCxnSpPr>
              <p:spPr>
                <a:xfrm flipH="1">
                  <a:off x="5046087" y="2133601"/>
                  <a:ext cx="1049914" cy="68580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accent1"/>
                  </a:solidFill>
                  <a:prstDash val="solid"/>
                  <a:tailEnd type="arrow"/>
                </a:ln>
                <a:effectLst/>
              </p:spPr>
            </p:cxnSp>
            <p:sp>
              <p:nvSpPr>
                <p:cNvPr id="52" name="TextBox 51"/>
                <p:cNvSpPr txBox="1"/>
                <p:nvPr/>
              </p:nvSpPr>
              <p:spPr>
                <a:xfrm>
                  <a:off x="4114182" y="1524001"/>
                  <a:ext cx="83881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021"/>
                  <a:r>
                    <a:rPr lang="fr-BE" sz="1600" dirty="0">
                      <a:solidFill>
                        <a:srgbClr val="FF0000"/>
                      </a:solidFill>
                      <a:latin typeface="Calibri"/>
                    </a:rPr>
                    <a:t>satellite</a:t>
                  </a:r>
                  <a:endParaRPr lang="en-GB" sz="1600" dirty="0">
                    <a:solidFill>
                      <a:srgbClr val="FF0000"/>
                    </a:solidFill>
                    <a:latin typeface="Calibri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121732" y="3501008"/>
                  <a:ext cx="133870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021"/>
                  <a:r>
                    <a:rPr lang="fr-BE" sz="1600" dirty="0" err="1">
                      <a:solidFill>
                        <a:srgbClr val="00B050"/>
                      </a:solidFill>
                      <a:latin typeface="Calibri"/>
                    </a:rPr>
                    <a:t>ground-based</a:t>
                  </a:r>
                  <a:endParaRPr lang="en-GB" sz="1600" dirty="0">
                    <a:solidFill>
                      <a:srgbClr val="00B050"/>
                    </a:solidFill>
                    <a:latin typeface="Calibri"/>
                  </a:endParaRPr>
                </a:p>
              </p:txBody>
            </p:sp>
            <p:pic>
              <p:nvPicPr>
                <p:cNvPr id="54" name="Picture 26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17890" y="4292400"/>
                  <a:ext cx="320913" cy="432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5" name="Picture 7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3048004" y="3962400"/>
                  <a:ext cx="343061" cy="43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7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8229604" y="1701600"/>
                  <a:ext cx="343061" cy="43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7" name="Picture 9" descr="http://www.mpic.de/typo3temp/pics/d7be8b65cb.jpg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912" r="12311" b="26922"/>
                <a:stretch/>
              </p:blipFill>
              <p:spPr bwMode="auto">
                <a:xfrm>
                  <a:off x="3429001" y="1473000"/>
                  <a:ext cx="447954" cy="432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8" name="Picture 2" descr="C:\Users\ericpott\Pictures\logo ORB\logo_orb_gr_t.gif"/>
                <p:cNvPicPr>
                  <a:picLocks noChangeAspect="1" noChangeArrowheads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8521" t="13996" r="8521" b="7350"/>
                <a:stretch/>
              </p:blipFill>
              <p:spPr bwMode="auto">
                <a:xfrm>
                  <a:off x="7620000" y="4149120"/>
                  <a:ext cx="457700" cy="360000"/>
                </a:xfrm>
                <a:prstGeom prst="rect">
                  <a:avLst/>
                </a:prstGeom>
                <a:solidFill>
                  <a:sysClr val="window" lastClr="FFFFFF"/>
                </a:solidFill>
                <a:extLst/>
              </p:spPr>
            </p:pic>
            <p:pic>
              <p:nvPicPr>
                <p:cNvPr id="59" name="Picture 2" descr="C:\Users\ericpott\Pictures\ROB - Work\STCE Logo\STCE-Logo-White.png"/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904" t="32018" r="29654" b="26067"/>
                <a:stretch/>
              </p:blipFill>
              <p:spPr bwMode="auto">
                <a:xfrm>
                  <a:off x="5382369" y="2992801"/>
                  <a:ext cx="485035" cy="36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0" name="Rectangle 59"/>
                <p:cNvSpPr/>
                <p:nvPr/>
              </p:nvSpPr>
              <p:spPr>
                <a:xfrm>
                  <a:off x="4846320" y="5695032"/>
                  <a:ext cx="186055" cy="326256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GB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cxnSp>
          <p:nvCxnSpPr>
            <p:cNvPr id="67" name="Straight Arrow Connector 66"/>
            <p:cNvCxnSpPr/>
            <p:nvPr/>
          </p:nvCxnSpPr>
          <p:spPr>
            <a:xfrm flipH="1" flipV="1">
              <a:off x="4486276" y="3356992"/>
              <a:ext cx="9525" cy="718066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69" name="Group 68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71" name="Picture 26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7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0" name="TextBox 69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76" name="Text Box 1031"/>
          <p:cNvSpPr txBox="1">
            <a:spLocks noChangeArrowheads="1"/>
          </p:cNvSpPr>
          <p:nvPr/>
        </p:nvSpPr>
        <p:spPr bwMode="auto">
          <a:xfrm>
            <a:off x="18288" y="6318504"/>
            <a:ext cx="1606184" cy="523220"/>
          </a:xfrm>
          <a:prstGeom prst="rect">
            <a:avLst/>
          </a:prstGeom>
          <a:gradFill>
            <a:gsLst>
              <a:gs pos="81000">
                <a:schemeClr val="bg2">
                  <a:lumMod val="5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Techniques </a:t>
            </a:r>
            <a:r>
              <a:rPr lang="en-GB" sz="1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intercomparison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132714" y="3853463"/>
            <a:ext cx="383309" cy="383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77200" y="1905000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021">
              <a:defRPr/>
            </a:pPr>
            <a:r>
              <a:rPr lang="fr-BE" kern="0" dirty="0">
                <a:solidFill>
                  <a:schemeClr val="accent1"/>
                </a:solidFill>
                <a:latin typeface="Calibri"/>
              </a:rPr>
              <a:t>NASA</a:t>
            </a:r>
            <a:endParaRPr lang="en-GB" kern="0" dirty="0">
              <a:solidFill>
                <a:schemeClr val="accent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62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23" name="Group 22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25" name="Picture 2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" name="TextBox 23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36" name="Text Box 1031"/>
          <p:cNvSpPr txBox="1">
            <a:spLocks noChangeArrowheads="1"/>
          </p:cNvSpPr>
          <p:nvPr/>
        </p:nvSpPr>
        <p:spPr bwMode="auto">
          <a:xfrm>
            <a:off x="18288" y="6318504"/>
            <a:ext cx="1606184" cy="523220"/>
          </a:xfrm>
          <a:prstGeom prst="rect">
            <a:avLst/>
          </a:prstGeom>
          <a:gradFill>
            <a:gsLst>
              <a:gs pos="81000">
                <a:schemeClr val="bg2">
                  <a:lumMod val="5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Techniques </a:t>
            </a:r>
            <a:r>
              <a:rPr lang="en-GB" sz="1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intercomparison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</a:endParaRPr>
          </a:p>
        </p:txBody>
      </p:sp>
      <p:sp>
        <p:nvSpPr>
          <p:cNvPr id="39" name="Isosceles Triangle 38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200" b="1" dirty="0" smtClean="0">
                <a:solidFill>
                  <a:prstClr val="black"/>
                </a:solidFill>
              </a:rPr>
              <a:t>GNSS4SWEC, WG3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200" b="1" dirty="0" smtClean="0">
                <a:solidFill>
                  <a:prstClr val="black"/>
                </a:solidFill>
              </a:rPr>
              <a:t>Valencia, Spain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200" b="1" dirty="0" smtClean="0">
                <a:solidFill>
                  <a:prstClr val="black"/>
                </a:solidFill>
              </a:rPr>
              <a:t>16-17 </a:t>
            </a:r>
            <a:r>
              <a:rPr lang="fr-BE" sz="1200" b="1" dirty="0" err="1" smtClean="0">
                <a:solidFill>
                  <a:prstClr val="black"/>
                </a:solidFill>
              </a:rPr>
              <a:t>October</a:t>
            </a:r>
            <a:r>
              <a:rPr lang="fr-BE" sz="1200" b="1" dirty="0" smtClean="0">
                <a:solidFill>
                  <a:prstClr val="black"/>
                </a:solidFill>
              </a:rPr>
              <a:t> 2013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37" name="Content Placeholder 1"/>
          <p:cNvSpPr>
            <a:spLocks noGrp="1"/>
          </p:cNvSpPr>
          <p:nvPr>
            <p:ph idx="1"/>
          </p:nvPr>
        </p:nvSpPr>
        <p:spPr>
          <a:xfrm>
            <a:off x="1547664" y="5157192"/>
            <a:ext cx="6696744" cy="1375450"/>
          </a:xfrm>
        </p:spPr>
        <p:txBody>
          <a:bodyPr/>
          <a:lstStyle/>
          <a:p>
            <a:r>
              <a:rPr lang="fr-BE" sz="1600" dirty="0" err="1"/>
              <a:t>s</a:t>
            </a:r>
            <a:r>
              <a:rPr lang="fr-BE" sz="1600" dirty="0" err="1" smtClean="0"/>
              <a:t>election</a:t>
            </a:r>
            <a:r>
              <a:rPr lang="fr-BE" sz="1600" dirty="0" smtClean="0"/>
              <a:t> of 28 sites world-</a:t>
            </a:r>
            <a:r>
              <a:rPr lang="fr-BE" sz="1600" dirty="0" err="1" smtClean="0"/>
              <a:t>wide</a:t>
            </a:r>
            <a:r>
              <a:rPr lang="fr-BE" sz="1600" dirty="0" smtClean="0"/>
              <a:t> (NH), </a:t>
            </a:r>
            <a:r>
              <a:rPr lang="fr-BE" sz="1600" dirty="0" err="1" smtClean="0"/>
              <a:t>with</a:t>
            </a:r>
            <a:r>
              <a:rPr lang="fr-BE" sz="1600" dirty="0" smtClean="0"/>
              <a:t> focus on CIMEL-GPS </a:t>
            </a:r>
            <a:r>
              <a:rPr lang="fr-BE" sz="1600" dirty="0" err="1" smtClean="0"/>
              <a:t>co-location</a:t>
            </a:r>
            <a:r>
              <a:rPr lang="fr-BE" sz="1600" dirty="0" smtClean="0"/>
              <a:t> and </a:t>
            </a:r>
            <a:r>
              <a:rPr lang="fr-BE" sz="1600" dirty="0" err="1" smtClean="0"/>
              <a:t>based</a:t>
            </a:r>
            <a:r>
              <a:rPr lang="fr-BE" sz="1600" dirty="0" smtClean="0"/>
              <a:t> on </a:t>
            </a:r>
            <a:r>
              <a:rPr lang="fr-BE" sz="1600" dirty="0" err="1" smtClean="0"/>
              <a:t>meteo</a:t>
            </a:r>
            <a:r>
              <a:rPr lang="fr-BE" sz="1600" dirty="0" smtClean="0"/>
              <a:t> data </a:t>
            </a:r>
            <a:r>
              <a:rPr lang="fr-BE" sz="1600" dirty="0" err="1" smtClean="0"/>
              <a:t>availability</a:t>
            </a:r>
            <a:r>
              <a:rPr lang="fr-BE" sz="1600" dirty="0" smtClean="0"/>
              <a:t> (GPS)!</a:t>
            </a:r>
          </a:p>
          <a:p>
            <a:r>
              <a:rPr lang="fr-BE" sz="1600" dirty="0"/>
              <a:t>a</a:t>
            </a:r>
            <a:r>
              <a:rPr lang="fr-BE" sz="1600" dirty="0" smtClean="0"/>
              <a:t>ltitude correction </a:t>
            </a:r>
            <a:r>
              <a:rPr lang="fr-BE" sz="1600" dirty="0" err="1" smtClean="0"/>
              <a:t>between</a:t>
            </a:r>
            <a:r>
              <a:rPr lang="fr-BE" sz="1600" dirty="0" smtClean="0"/>
              <a:t> data (</a:t>
            </a:r>
            <a:r>
              <a:rPr lang="fr-BE" sz="1600" dirty="0" err="1" smtClean="0"/>
              <a:t>raw</a:t>
            </a:r>
            <a:r>
              <a:rPr lang="fr-BE" sz="1600" dirty="0" smtClean="0"/>
              <a:t> data, </a:t>
            </a:r>
            <a:r>
              <a:rPr lang="fr-BE" sz="1600" dirty="0" err="1" smtClean="0"/>
              <a:t>meteo</a:t>
            </a:r>
            <a:r>
              <a:rPr lang="fr-BE" sz="1600" dirty="0" smtClean="0"/>
              <a:t> data and IWV data) </a:t>
            </a:r>
            <a:r>
              <a:rPr lang="fr-BE" sz="1600" dirty="0" err="1" smtClean="0"/>
              <a:t>gathered</a:t>
            </a:r>
            <a:r>
              <a:rPr lang="fr-BE" sz="1600" dirty="0" smtClean="0"/>
              <a:t> </a:t>
            </a:r>
            <a:r>
              <a:rPr lang="fr-BE" sz="1600" dirty="0" err="1" smtClean="0"/>
              <a:t>at</a:t>
            </a:r>
            <a:r>
              <a:rPr lang="fr-BE" sz="1600" dirty="0" smtClean="0"/>
              <a:t> sites </a:t>
            </a:r>
            <a:r>
              <a:rPr lang="fr-BE" sz="1600" dirty="0" err="1" smtClean="0"/>
              <a:t>with</a:t>
            </a:r>
            <a:r>
              <a:rPr lang="fr-BE" sz="1600" dirty="0" smtClean="0"/>
              <a:t> </a:t>
            </a:r>
            <a:r>
              <a:rPr lang="fr-BE" sz="1600" dirty="0" err="1" smtClean="0"/>
              <a:t>different</a:t>
            </a:r>
            <a:r>
              <a:rPr lang="fr-BE" sz="1600" dirty="0" smtClean="0"/>
              <a:t> altitudes!</a:t>
            </a:r>
            <a:endParaRPr lang="en-US" sz="1600" dirty="0"/>
          </a:p>
          <a:p>
            <a:pPr marL="109537" indent="0">
              <a:buNone/>
            </a:pPr>
            <a:endParaRPr lang="en-US" sz="16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986"/>
            <a:ext cx="9144000" cy="409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5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" y="3284984"/>
            <a:ext cx="3840488" cy="27432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36" y="685795"/>
            <a:ext cx="3840488" cy="27432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84984"/>
            <a:ext cx="3840488" cy="2743205"/>
          </a:xfrm>
          <a:prstGeom prst="rect">
            <a:avLst/>
          </a:prstGeom>
        </p:spPr>
      </p:pic>
      <p:sp>
        <p:nvSpPr>
          <p:cNvPr id="307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92696"/>
            <a:ext cx="3840488" cy="2743205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3347864" y="2802414"/>
            <a:ext cx="12747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GPS-CIMEL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214705" y="2802414"/>
            <a:ext cx="11737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GPS-RS9x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595947" y="5466710"/>
            <a:ext cx="17924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GPS-GOMESCIA</a:t>
            </a:r>
            <a:endParaRPr lang="en-GB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23" name="Group 22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25" name="Picture 2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7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" name="TextBox 23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3504958" y="5394702"/>
            <a:ext cx="11176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GPS-AIRS</a:t>
            </a:r>
          </a:p>
        </p:txBody>
      </p:sp>
      <p:sp>
        <p:nvSpPr>
          <p:cNvPr id="32" name="Content Placeholder 1"/>
          <p:cNvSpPr>
            <a:spLocks noGrp="1"/>
          </p:cNvSpPr>
          <p:nvPr>
            <p:ph idx="1"/>
          </p:nvPr>
        </p:nvSpPr>
        <p:spPr>
          <a:xfrm>
            <a:off x="5300897" y="1484784"/>
            <a:ext cx="1503351" cy="360040"/>
          </a:xfrm>
        </p:spPr>
        <p:txBody>
          <a:bodyPr/>
          <a:lstStyle/>
          <a:p>
            <a:pPr marL="109537" indent="0">
              <a:buNone/>
            </a:pPr>
            <a:r>
              <a:rPr lang="fr-BE" sz="1600" dirty="0">
                <a:solidFill>
                  <a:schemeClr val="accent1"/>
                </a:solidFill>
              </a:rPr>
              <a:t>y</a:t>
            </a:r>
            <a:r>
              <a:rPr lang="fr-BE" sz="1600" dirty="0" smtClean="0">
                <a:solidFill>
                  <a:schemeClr val="accent1"/>
                </a:solidFill>
              </a:rPr>
              <a:t> = 0.984x</a:t>
            </a:r>
          </a:p>
        </p:txBody>
      </p:sp>
      <p:sp>
        <p:nvSpPr>
          <p:cNvPr id="33" name="Content Placeholder 1"/>
          <p:cNvSpPr txBox="1">
            <a:spLocks/>
          </p:cNvSpPr>
          <p:nvPr/>
        </p:nvSpPr>
        <p:spPr bwMode="auto">
          <a:xfrm>
            <a:off x="3131840" y="6021288"/>
            <a:ext cx="4392488" cy="49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2DA2BF"/>
              </a:buClr>
            </a:pPr>
            <a:r>
              <a:rPr lang="fr-BE" sz="1600" dirty="0" err="1" smtClean="0">
                <a:solidFill>
                  <a:prstClr val="black"/>
                </a:solidFill>
              </a:rPr>
              <a:t>bias</a:t>
            </a:r>
            <a:r>
              <a:rPr lang="fr-BE" sz="1600" dirty="0" smtClean="0">
                <a:solidFill>
                  <a:prstClr val="black"/>
                </a:solidFill>
              </a:rPr>
              <a:t> </a:t>
            </a:r>
            <a:r>
              <a:rPr lang="fr-BE" sz="1600" dirty="0" err="1" smtClean="0">
                <a:solidFill>
                  <a:prstClr val="black"/>
                </a:solidFill>
              </a:rPr>
              <a:t>with</a:t>
            </a:r>
            <a:r>
              <a:rPr lang="fr-BE" sz="1600" dirty="0" smtClean="0">
                <a:solidFill>
                  <a:prstClr val="black"/>
                </a:solidFill>
              </a:rPr>
              <a:t> GPS ranges </a:t>
            </a:r>
            <a:r>
              <a:rPr lang="fr-BE" sz="1600" dirty="0" err="1" smtClean="0">
                <a:solidFill>
                  <a:prstClr val="black"/>
                </a:solidFill>
              </a:rPr>
              <a:t>between</a:t>
            </a:r>
            <a:r>
              <a:rPr lang="fr-BE" sz="1600" dirty="0" smtClean="0">
                <a:solidFill>
                  <a:prstClr val="black"/>
                </a:solidFill>
              </a:rPr>
              <a:t> -0.6 mm and +0.6 mm</a:t>
            </a:r>
          </a:p>
          <a:p>
            <a:pPr marL="109537" indent="0">
              <a:buClr>
                <a:srgbClr val="2DA2BF"/>
              </a:buClr>
              <a:buFont typeface="Wingdings 3" pitchFamily="18" charset="2"/>
              <a:buNone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34" name="Content Placeholder 1"/>
          <p:cNvSpPr txBox="1">
            <a:spLocks/>
          </p:cNvSpPr>
          <p:nvPr/>
        </p:nvSpPr>
        <p:spPr bwMode="auto">
          <a:xfrm>
            <a:off x="1547664" y="1484784"/>
            <a:ext cx="1512168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Clr>
                <a:srgbClr val="2DA2BF"/>
              </a:buClr>
              <a:buFont typeface="Wingdings 3" pitchFamily="18" charset="2"/>
              <a:buNone/>
            </a:pPr>
            <a:r>
              <a:rPr lang="fr-BE" sz="1600" dirty="0" smtClean="0">
                <a:solidFill>
                  <a:srgbClr val="2DA2BF"/>
                </a:solidFill>
              </a:rPr>
              <a:t>R</a:t>
            </a:r>
            <a:r>
              <a:rPr lang="fr-BE" sz="1600" baseline="30000" dirty="0" smtClean="0">
                <a:solidFill>
                  <a:srgbClr val="2DA2BF"/>
                </a:solidFill>
              </a:rPr>
              <a:t>2</a:t>
            </a:r>
            <a:r>
              <a:rPr lang="fr-BE" sz="1600" dirty="0" smtClean="0">
                <a:solidFill>
                  <a:srgbClr val="2DA2BF"/>
                </a:solidFill>
              </a:rPr>
              <a:t> = 0.993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35696" y="1052736"/>
            <a:ext cx="4473852" cy="3672408"/>
            <a:chOff x="1835696" y="1052736"/>
            <a:chExt cx="4473852" cy="3672408"/>
          </a:xfrm>
        </p:grpSpPr>
        <p:sp>
          <p:nvSpPr>
            <p:cNvPr id="35" name="Content Placeholder 1"/>
            <p:cNvSpPr txBox="1">
              <a:spLocks/>
            </p:cNvSpPr>
            <p:nvPr/>
          </p:nvSpPr>
          <p:spPr bwMode="auto">
            <a:xfrm>
              <a:off x="3563888" y="4365104"/>
              <a:ext cx="2745660" cy="3600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65125" indent="-255588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chemeClr val="accent1"/>
                </a:buClr>
                <a:buSzPct val="68000"/>
                <a:buFont typeface="Wingdings 3" pitchFamily="18" charset="2"/>
                <a:buChar char="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0713" indent="-228600" algn="l" rtl="0" eaLnBrk="0" fontAlgn="base" hangingPunct="0">
                <a:spcBef>
                  <a:spcPts val="325"/>
                </a:spcBef>
                <a:spcAft>
                  <a:spcPct val="0"/>
                </a:spcAft>
                <a:buClr>
                  <a:schemeClr val="accent1"/>
                </a:buClr>
                <a:buFont typeface="Verdana" pitchFamily="34" charset="0"/>
                <a:buChar char="◦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8838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SzPct val="100000"/>
                <a:buFont typeface="Wingdings 2" pitchFamily="18" charset="2"/>
                <a:buChar char=""/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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109537" indent="0">
                <a:buClr>
                  <a:srgbClr val="2DA2BF"/>
                </a:buClr>
                <a:buFont typeface="Wingdings 3" pitchFamily="18" charset="2"/>
                <a:buNone/>
              </a:pPr>
              <a:r>
                <a:rPr lang="fr-BE" sz="1600" dirty="0" smtClean="0">
                  <a:solidFill>
                    <a:srgbClr val="2DA2BF"/>
                  </a:solidFill>
                </a:rPr>
                <a:t>Impact of </a:t>
              </a:r>
              <a:r>
                <a:rPr lang="fr-BE" sz="1600" dirty="0" err="1" smtClean="0">
                  <a:solidFill>
                    <a:srgbClr val="2DA2BF"/>
                  </a:solidFill>
                </a:rPr>
                <a:t>cloud</a:t>
              </a:r>
              <a:r>
                <a:rPr lang="fr-BE" sz="1600" dirty="0" smtClean="0">
                  <a:solidFill>
                    <a:srgbClr val="2DA2BF"/>
                  </a:solidFill>
                </a:rPr>
                <a:t> </a:t>
              </a:r>
              <a:r>
                <a:rPr lang="fr-BE" sz="1600" dirty="0" err="1" smtClean="0">
                  <a:solidFill>
                    <a:srgbClr val="2DA2BF"/>
                  </a:solidFill>
                </a:rPr>
                <a:t>cover</a:t>
              </a:r>
              <a:r>
                <a:rPr lang="fr-BE" sz="1600" dirty="0" smtClean="0">
                  <a:solidFill>
                    <a:srgbClr val="2DA2BF"/>
                  </a:solidFill>
                </a:rPr>
                <a:t>??? 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1835696" y="1052736"/>
              <a:ext cx="2520280" cy="3240360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1835696" y="3645024"/>
              <a:ext cx="2448272" cy="648072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4427984" y="3645024"/>
              <a:ext cx="1152128" cy="648072"/>
            </a:xfrm>
            <a:prstGeom prst="straightConnector1">
              <a:avLst/>
            </a:prstGeom>
            <a:ln w="254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 Box 1031"/>
          <p:cNvSpPr txBox="1">
            <a:spLocks noChangeArrowheads="1"/>
          </p:cNvSpPr>
          <p:nvPr/>
        </p:nvSpPr>
        <p:spPr bwMode="auto">
          <a:xfrm>
            <a:off x="18288" y="6318504"/>
            <a:ext cx="1606184" cy="523220"/>
          </a:xfrm>
          <a:prstGeom prst="rect">
            <a:avLst/>
          </a:prstGeom>
          <a:gradFill>
            <a:gsLst>
              <a:gs pos="81000">
                <a:schemeClr val="bg2">
                  <a:lumMod val="5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Techniques </a:t>
            </a:r>
            <a:r>
              <a:rPr lang="en-GB" sz="1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intercomparison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</a:endParaRPr>
          </a:p>
        </p:txBody>
      </p:sp>
      <p:sp>
        <p:nvSpPr>
          <p:cNvPr id="39" name="Isosceles Triangle 38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200" b="1" dirty="0" smtClean="0">
                <a:solidFill>
                  <a:prstClr val="black"/>
                </a:solidFill>
              </a:rPr>
              <a:t>GNSS4SWEC, WG3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200" b="1" dirty="0" smtClean="0">
                <a:solidFill>
                  <a:prstClr val="black"/>
                </a:solidFill>
              </a:rPr>
              <a:t>Valencia, Spain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200" b="1" dirty="0" smtClean="0">
                <a:solidFill>
                  <a:prstClr val="black"/>
                </a:solidFill>
              </a:rPr>
              <a:t>16-17 </a:t>
            </a:r>
            <a:r>
              <a:rPr lang="fr-BE" sz="1200" b="1" dirty="0" err="1" smtClean="0">
                <a:solidFill>
                  <a:prstClr val="black"/>
                </a:solidFill>
              </a:rPr>
              <a:t>October</a:t>
            </a:r>
            <a:r>
              <a:rPr lang="fr-BE" sz="1200" b="1" dirty="0" smtClean="0">
                <a:solidFill>
                  <a:prstClr val="black"/>
                </a:solidFill>
              </a:rPr>
              <a:t> 2013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2400" y="3124200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BE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Brussels</a:t>
            </a:r>
            <a:endParaRPr lang="en-US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575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256" y="3209544"/>
            <a:ext cx="2462937" cy="195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416" y="3209544"/>
            <a:ext cx="2462937" cy="195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9544"/>
            <a:ext cx="1852613" cy="195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256" y="1051560"/>
            <a:ext cx="2445623" cy="196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04" y="1051560"/>
            <a:ext cx="2449951" cy="196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944" y="1051560"/>
            <a:ext cx="1848285" cy="196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" name="Content Placeholder 1"/>
          <p:cNvSpPr>
            <a:spLocks noGrp="1"/>
          </p:cNvSpPr>
          <p:nvPr>
            <p:ph idx="1"/>
          </p:nvPr>
        </p:nvSpPr>
        <p:spPr>
          <a:xfrm>
            <a:off x="2411760" y="5373216"/>
            <a:ext cx="5451486" cy="1078732"/>
          </a:xfrm>
        </p:spPr>
        <p:txBody>
          <a:bodyPr/>
          <a:lstStyle/>
          <a:p>
            <a:r>
              <a:rPr lang="fr-BE" sz="1600" dirty="0" err="1"/>
              <a:t>s</a:t>
            </a:r>
            <a:r>
              <a:rPr lang="fr-BE" sz="1600" dirty="0" err="1" smtClean="0"/>
              <a:t>catter</a:t>
            </a:r>
            <a:r>
              <a:rPr lang="fr-BE" sz="1600" dirty="0" smtClean="0"/>
              <a:t> plot </a:t>
            </a:r>
            <a:r>
              <a:rPr lang="fr-BE" sz="1600" dirty="0" err="1" smtClean="0"/>
              <a:t>properties</a:t>
            </a:r>
            <a:r>
              <a:rPr lang="fr-BE" sz="1600" dirty="0"/>
              <a:t> </a:t>
            </a:r>
            <a:r>
              <a:rPr lang="fr-BE" sz="1600" dirty="0" smtClean="0"/>
              <a:t>for the 28 </a:t>
            </a:r>
            <a:r>
              <a:rPr lang="fr-BE" sz="1600" dirty="0" err="1" smtClean="0"/>
              <a:t>co-locations</a:t>
            </a:r>
            <a:r>
              <a:rPr lang="fr-BE" sz="1600" dirty="0" smtClean="0"/>
              <a:t>,         </a:t>
            </a:r>
            <a:r>
              <a:rPr lang="fr-BE" sz="1600" dirty="0" err="1" smtClean="0"/>
              <a:t>ordered</a:t>
            </a:r>
            <a:r>
              <a:rPr lang="fr-BE" sz="1600" dirty="0" smtClean="0"/>
              <a:t> </a:t>
            </a:r>
            <a:r>
              <a:rPr lang="fr-BE" sz="1600" dirty="0" err="1" smtClean="0"/>
              <a:t>with</a:t>
            </a:r>
            <a:r>
              <a:rPr lang="fr-BE" sz="1600" dirty="0" smtClean="0"/>
              <a:t> </a:t>
            </a:r>
            <a:r>
              <a:rPr lang="fr-BE" sz="1600" dirty="0" err="1" smtClean="0"/>
              <a:t>increasing</a:t>
            </a:r>
            <a:r>
              <a:rPr lang="fr-BE" sz="1600" dirty="0" smtClean="0"/>
              <a:t> </a:t>
            </a:r>
            <a:r>
              <a:rPr lang="fr-BE" sz="1600" dirty="0" err="1" smtClean="0"/>
              <a:t>latitute</a:t>
            </a:r>
            <a:r>
              <a:rPr lang="fr-BE" sz="1600" dirty="0" smtClean="0"/>
              <a:t> </a:t>
            </a:r>
            <a:r>
              <a:rPr lang="fr-BE" sz="1600" dirty="0" err="1" smtClean="0"/>
              <a:t>from</a:t>
            </a:r>
            <a:r>
              <a:rPr lang="fr-BE" sz="1600" dirty="0" smtClean="0"/>
              <a:t> </a:t>
            </a:r>
            <a:r>
              <a:rPr lang="fr-BE" sz="1600" dirty="0" err="1" smtClean="0"/>
              <a:t>left</a:t>
            </a:r>
            <a:r>
              <a:rPr lang="fr-BE" sz="1600" dirty="0" smtClean="0"/>
              <a:t> to right</a:t>
            </a:r>
          </a:p>
          <a:p>
            <a:r>
              <a:rPr lang="fr-BE" sz="1600" dirty="0" err="1"/>
              <a:t>g</a:t>
            </a:r>
            <a:r>
              <a:rPr lang="fr-BE" sz="1600" dirty="0" err="1" smtClean="0"/>
              <a:t>eographical</a:t>
            </a:r>
            <a:r>
              <a:rPr lang="fr-BE" sz="1600" dirty="0" smtClean="0"/>
              <a:t> </a:t>
            </a:r>
            <a:r>
              <a:rPr lang="fr-BE" sz="1600" dirty="0" err="1" smtClean="0"/>
              <a:t>dependency</a:t>
            </a:r>
            <a:r>
              <a:rPr lang="fr-BE" sz="1600" dirty="0" smtClean="0"/>
              <a:t>?</a:t>
            </a:r>
          </a:p>
          <a:p>
            <a:pPr marL="109537" indent="0">
              <a:buNone/>
            </a:pPr>
            <a:endParaRPr lang="en-US" sz="1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19" name="Group 18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21" name="Picture 2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7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" name="TextBox 19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600" b="1" cap="small" dirty="0">
                  <a:latin typeface="Myriad Web Pro" pitchFamily="34" charset="0"/>
                </a:rPr>
                <a:t>ROB</a:t>
              </a:r>
              <a:endParaRPr lang="en-GB" sz="600" b="1" cap="small" dirty="0">
                <a:latin typeface="Myriad Web Pro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03389" y="744959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b="1" dirty="0" smtClean="0">
                <a:latin typeface="+mn-lt"/>
              </a:rPr>
              <a:t>GPS - </a:t>
            </a:r>
            <a:r>
              <a:rPr lang="fr-BE" sz="1400" b="1" dirty="0">
                <a:latin typeface="+mn-lt"/>
              </a:rPr>
              <a:t>CIMEL </a:t>
            </a:r>
            <a:endParaRPr lang="en-US" sz="1400" b="1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35896" y="744959"/>
            <a:ext cx="992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b="1" dirty="0" smtClean="0">
                <a:latin typeface="+mn-lt"/>
              </a:rPr>
              <a:t>GPS - RS </a:t>
            </a:r>
            <a:endParaRPr lang="en-US" sz="1400" b="1" dirty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76056" y="764704"/>
            <a:ext cx="1701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b="1" dirty="0" smtClean="0">
                <a:latin typeface="+mn-lt"/>
              </a:rPr>
              <a:t>GPS - GOMESCIA </a:t>
            </a:r>
            <a:endParaRPr lang="en-US" sz="1400" b="1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80312" y="764704"/>
            <a:ext cx="1167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b="1" dirty="0" smtClean="0">
                <a:latin typeface="+mn-lt"/>
              </a:rPr>
              <a:t>GPS - AIRS </a:t>
            </a:r>
            <a:endParaRPr lang="en-US" sz="1400" b="1" dirty="0">
              <a:latin typeface="+mn-lt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1051560"/>
            <a:ext cx="3255058" cy="196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3209544"/>
            <a:ext cx="3250730" cy="195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Isosceles Triangle 32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200" b="1" dirty="0" smtClean="0">
                <a:solidFill>
                  <a:prstClr val="black"/>
                </a:solidFill>
              </a:rPr>
              <a:t>GNSS4SWEC, WG3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200" b="1" dirty="0" smtClean="0">
                <a:solidFill>
                  <a:prstClr val="black"/>
                </a:solidFill>
              </a:rPr>
              <a:t>Valencia, Spain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200" b="1" dirty="0" smtClean="0">
                <a:solidFill>
                  <a:prstClr val="black"/>
                </a:solidFill>
              </a:rPr>
              <a:t>16-17 </a:t>
            </a:r>
            <a:r>
              <a:rPr lang="fr-BE" sz="1200" b="1" dirty="0" err="1" smtClean="0">
                <a:solidFill>
                  <a:prstClr val="black"/>
                </a:solidFill>
              </a:rPr>
              <a:t>October</a:t>
            </a:r>
            <a:r>
              <a:rPr lang="fr-BE" sz="1200" b="1" dirty="0" smtClean="0">
                <a:solidFill>
                  <a:prstClr val="black"/>
                </a:solidFill>
              </a:rPr>
              <a:t> 2013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34" name="Text Box 1031"/>
          <p:cNvSpPr txBox="1">
            <a:spLocks noChangeArrowheads="1"/>
          </p:cNvSpPr>
          <p:nvPr/>
        </p:nvSpPr>
        <p:spPr bwMode="auto">
          <a:xfrm>
            <a:off x="18288" y="6318504"/>
            <a:ext cx="1606184" cy="523220"/>
          </a:xfrm>
          <a:prstGeom prst="rect">
            <a:avLst/>
          </a:prstGeom>
          <a:gradFill>
            <a:gsLst>
              <a:gs pos="81000">
                <a:schemeClr val="bg2">
                  <a:lumMod val="5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Techniques </a:t>
            </a:r>
            <a:r>
              <a:rPr lang="en-GB" sz="1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intercomparison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5292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256" y="3209544"/>
            <a:ext cx="2475922" cy="195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128" y="3209544"/>
            <a:ext cx="2475922" cy="195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9544"/>
            <a:ext cx="1848285" cy="195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544" y="1051560"/>
            <a:ext cx="2458608" cy="196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416" y="1051560"/>
            <a:ext cx="2458608" cy="195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088" y="1051560"/>
            <a:ext cx="1835299" cy="195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" name="Content Placeholder 1"/>
          <p:cNvSpPr>
            <a:spLocks noGrp="1"/>
          </p:cNvSpPr>
          <p:nvPr>
            <p:ph idx="1"/>
          </p:nvPr>
        </p:nvSpPr>
        <p:spPr>
          <a:xfrm>
            <a:off x="2411760" y="5373216"/>
            <a:ext cx="5451486" cy="1078732"/>
          </a:xfrm>
        </p:spPr>
        <p:txBody>
          <a:bodyPr/>
          <a:lstStyle/>
          <a:p>
            <a:r>
              <a:rPr lang="fr-BE" sz="1600" dirty="0" err="1"/>
              <a:t>s</a:t>
            </a:r>
            <a:r>
              <a:rPr lang="fr-BE" sz="1600" dirty="0" err="1" smtClean="0"/>
              <a:t>catter</a:t>
            </a:r>
            <a:r>
              <a:rPr lang="fr-BE" sz="1600" dirty="0" smtClean="0"/>
              <a:t> plot </a:t>
            </a:r>
            <a:r>
              <a:rPr lang="fr-BE" sz="1600" dirty="0" err="1" smtClean="0"/>
              <a:t>properties</a:t>
            </a:r>
            <a:r>
              <a:rPr lang="fr-BE" sz="1600" dirty="0"/>
              <a:t> </a:t>
            </a:r>
            <a:r>
              <a:rPr lang="fr-BE" sz="1600" dirty="0" smtClean="0"/>
              <a:t>for the 28 </a:t>
            </a:r>
            <a:r>
              <a:rPr lang="fr-BE" sz="1600" dirty="0" err="1" smtClean="0"/>
              <a:t>co-locations</a:t>
            </a:r>
            <a:r>
              <a:rPr lang="fr-BE" sz="1600" dirty="0" smtClean="0"/>
              <a:t>,         </a:t>
            </a:r>
            <a:r>
              <a:rPr lang="fr-BE" sz="1600" dirty="0" err="1" smtClean="0"/>
              <a:t>ordered</a:t>
            </a:r>
            <a:r>
              <a:rPr lang="fr-BE" sz="1600" dirty="0" smtClean="0"/>
              <a:t> </a:t>
            </a:r>
            <a:r>
              <a:rPr lang="fr-BE" sz="1600" dirty="0" err="1" smtClean="0"/>
              <a:t>with</a:t>
            </a:r>
            <a:r>
              <a:rPr lang="fr-BE" sz="1600" dirty="0" smtClean="0"/>
              <a:t> </a:t>
            </a:r>
            <a:r>
              <a:rPr lang="fr-BE" sz="1600" dirty="0" err="1" smtClean="0"/>
              <a:t>increasing</a:t>
            </a:r>
            <a:r>
              <a:rPr lang="fr-BE" sz="1600" dirty="0" smtClean="0"/>
              <a:t> </a:t>
            </a:r>
            <a:r>
              <a:rPr lang="fr-BE" sz="1600" dirty="0" err="1" smtClean="0"/>
              <a:t>latitute</a:t>
            </a:r>
            <a:r>
              <a:rPr lang="fr-BE" sz="1600" dirty="0" smtClean="0"/>
              <a:t> </a:t>
            </a:r>
            <a:r>
              <a:rPr lang="fr-BE" sz="1600" dirty="0" err="1" smtClean="0"/>
              <a:t>from</a:t>
            </a:r>
            <a:r>
              <a:rPr lang="fr-BE" sz="1600" dirty="0" smtClean="0"/>
              <a:t> </a:t>
            </a:r>
            <a:r>
              <a:rPr lang="fr-BE" sz="1600" dirty="0" err="1" smtClean="0"/>
              <a:t>left</a:t>
            </a:r>
            <a:r>
              <a:rPr lang="fr-BE" sz="1600" dirty="0" smtClean="0"/>
              <a:t> to right</a:t>
            </a:r>
          </a:p>
          <a:p>
            <a:r>
              <a:rPr lang="fr-BE" sz="1600" dirty="0" err="1"/>
              <a:t>g</a:t>
            </a:r>
            <a:r>
              <a:rPr lang="fr-BE" sz="1600" dirty="0" err="1" smtClean="0"/>
              <a:t>eographical</a:t>
            </a:r>
            <a:r>
              <a:rPr lang="fr-BE" sz="1600" dirty="0" smtClean="0"/>
              <a:t> </a:t>
            </a:r>
            <a:r>
              <a:rPr lang="fr-BE" sz="1600" dirty="0" err="1" smtClean="0"/>
              <a:t>dependency</a:t>
            </a:r>
            <a:r>
              <a:rPr lang="fr-BE" sz="1600" dirty="0" smtClean="0"/>
              <a:t>?</a:t>
            </a:r>
          </a:p>
          <a:p>
            <a:pPr marL="109537" indent="0">
              <a:buNone/>
            </a:pPr>
            <a:endParaRPr lang="en-US" sz="16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19" name="Group 18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21" name="Picture 2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7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0" name="TextBox 19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600" b="1" cap="small" dirty="0">
                  <a:latin typeface="Myriad Web Pro" pitchFamily="34" charset="0"/>
                </a:rPr>
                <a:t>ROB</a:t>
              </a:r>
              <a:endParaRPr lang="en-GB" sz="600" b="1" cap="small" dirty="0">
                <a:latin typeface="Myriad Web Pro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03389" y="744959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b="1" dirty="0" smtClean="0">
                <a:latin typeface="+mn-lt"/>
              </a:rPr>
              <a:t>GPS - </a:t>
            </a:r>
            <a:r>
              <a:rPr lang="fr-BE" sz="1400" b="1" dirty="0">
                <a:latin typeface="+mn-lt"/>
              </a:rPr>
              <a:t>CIMEL </a:t>
            </a:r>
            <a:endParaRPr lang="en-US" sz="1400" b="1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35896" y="744959"/>
            <a:ext cx="992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b="1" dirty="0" smtClean="0">
                <a:latin typeface="+mn-lt"/>
              </a:rPr>
              <a:t>GPS - RS </a:t>
            </a:r>
            <a:endParaRPr lang="en-US" sz="1400" b="1" dirty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76056" y="764704"/>
            <a:ext cx="1701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b="1" dirty="0" smtClean="0">
                <a:latin typeface="+mn-lt"/>
              </a:rPr>
              <a:t>GPS - GOMESCIA </a:t>
            </a:r>
            <a:endParaRPr lang="en-US" sz="1400" b="1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80312" y="764704"/>
            <a:ext cx="1167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b="1" dirty="0" smtClean="0">
                <a:latin typeface="+mn-lt"/>
              </a:rPr>
              <a:t>GPS - AIRS </a:t>
            </a:r>
            <a:endParaRPr lang="en-US" sz="1400" b="1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1051560"/>
            <a:ext cx="3255058" cy="195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3209544"/>
            <a:ext cx="3255058" cy="195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Isosceles Triangle 32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200" b="1" dirty="0" smtClean="0">
                <a:solidFill>
                  <a:prstClr val="black"/>
                </a:solidFill>
              </a:rPr>
              <a:t>GNSS4SWEC, WG3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200" b="1" dirty="0" smtClean="0">
                <a:solidFill>
                  <a:prstClr val="black"/>
                </a:solidFill>
              </a:rPr>
              <a:t>Valencia, Spain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200" b="1" dirty="0" smtClean="0">
                <a:solidFill>
                  <a:prstClr val="black"/>
                </a:solidFill>
              </a:rPr>
              <a:t>16-17 </a:t>
            </a:r>
            <a:r>
              <a:rPr lang="fr-BE" sz="1200" b="1" dirty="0" err="1" smtClean="0">
                <a:solidFill>
                  <a:prstClr val="black"/>
                </a:solidFill>
              </a:rPr>
              <a:t>October</a:t>
            </a:r>
            <a:r>
              <a:rPr lang="fr-BE" sz="1200" b="1" dirty="0" smtClean="0">
                <a:solidFill>
                  <a:prstClr val="black"/>
                </a:solidFill>
              </a:rPr>
              <a:t> 2013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34" name="Text Box 1031"/>
          <p:cNvSpPr txBox="1">
            <a:spLocks noChangeArrowheads="1"/>
          </p:cNvSpPr>
          <p:nvPr/>
        </p:nvSpPr>
        <p:spPr bwMode="auto">
          <a:xfrm>
            <a:off x="18288" y="6318504"/>
            <a:ext cx="1606184" cy="523220"/>
          </a:xfrm>
          <a:prstGeom prst="rect">
            <a:avLst/>
          </a:prstGeom>
          <a:gradFill>
            <a:gsLst>
              <a:gs pos="81000">
                <a:schemeClr val="bg2">
                  <a:lumMod val="5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Techniques </a:t>
            </a:r>
            <a:r>
              <a:rPr lang="en-GB" sz="14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intercomparison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71041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42995"/>
            <a:ext cx="6400813" cy="4572009"/>
          </a:xfrm>
          <a:prstGeom prst="rect">
            <a:avLst/>
          </a:prstGeom>
        </p:spPr>
      </p:pic>
      <p:sp>
        <p:nvSpPr>
          <p:cNvPr id="3075" name="Rectangle 1030"/>
          <p:cNvSpPr>
            <a:spLocks noChangeArrowheads="1"/>
          </p:cNvSpPr>
          <p:nvPr/>
        </p:nvSpPr>
        <p:spPr bwMode="auto">
          <a:xfrm>
            <a:off x="0" y="0"/>
            <a:ext cx="9144000" cy="655638"/>
          </a:xfrm>
          <a:prstGeom prst="rect">
            <a:avLst/>
          </a:prstGeom>
          <a:gradFill rotWithShape="0"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638255" y="1484784"/>
            <a:ext cx="2398241" cy="39908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365125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fr-BE" sz="1600" dirty="0" err="1" smtClean="0">
                <a:solidFill>
                  <a:prstClr val="black"/>
                </a:solidFill>
                <a:latin typeface="Lucida Sans Unicode"/>
              </a:rPr>
              <a:t>geographical</a:t>
            </a:r>
            <a:r>
              <a:rPr lang="fr-BE" sz="1600" dirty="0" smtClean="0">
                <a:solidFill>
                  <a:prstClr val="black"/>
                </a:solidFill>
                <a:latin typeface="Lucida Sans Unicode"/>
              </a:rPr>
              <a:t> </a:t>
            </a:r>
            <a:r>
              <a:rPr lang="fr-BE" sz="1600" dirty="0" err="1" smtClean="0">
                <a:solidFill>
                  <a:prstClr val="black"/>
                </a:solidFill>
                <a:latin typeface="Lucida Sans Unicode"/>
              </a:rPr>
              <a:t>inconsistencies</a:t>
            </a:r>
            <a:endParaRPr lang="fr-BE" sz="1600" dirty="0" smtClean="0">
              <a:solidFill>
                <a:prstClr val="black"/>
              </a:solidFill>
              <a:latin typeface="Lucida Sans Unicode"/>
            </a:endParaRPr>
          </a:p>
          <a:p>
            <a:pPr marL="365125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endParaRPr lang="fr-BE" sz="1600" dirty="0">
              <a:solidFill>
                <a:prstClr val="black"/>
              </a:solidFill>
              <a:latin typeface="Lucida Sans Unicode"/>
            </a:endParaRPr>
          </a:p>
          <a:p>
            <a:pPr marL="365125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fr-BE" sz="1600" dirty="0" smtClean="0">
                <a:solidFill>
                  <a:prstClr val="black"/>
                </a:solidFill>
                <a:latin typeface="Lucida Sans Unicode"/>
              </a:rPr>
              <a:t>Are </a:t>
            </a:r>
            <a:r>
              <a:rPr lang="fr-BE" sz="1600" dirty="0" err="1" smtClean="0">
                <a:solidFill>
                  <a:prstClr val="black"/>
                </a:solidFill>
                <a:latin typeface="Lucida Sans Unicode"/>
              </a:rPr>
              <a:t>these</a:t>
            </a:r>
            <a:r>
              <a:rPr lang="fr-BE" sz="1600" dirty="0" smtClean="0">
                <a:solidFill>
                  <a:prstClr val="black"/>
                </a:solidFill>
                <a:latin typeface="Lucida Sans Unicode"/>
              </a:rPr>
              <a:t> </a:t>
            </a:r>
            <a:r>
              <a:rPr lang="fr-BE" sz="1600" dirty="0" err="1" smtClean="0">
                <a:solidFill>
                  <a:prstClr val="black"/>
                </a:solidFill>
                <a:latin typeface="Lucida Sans Unicode"/>
              </a:rPr>
              <a:t>related</a:t>
            </a:r>
            <a:r>
              <a:rPr lang="fr-BE" sz="1600" dirty="0" smtClean="0">
                <a:solidFill>
                  <a:prstClr val="black"/>
                </a:solidFill>
                <a:latin typeface="Lucida Sans Unicode"/>
              </a:rPr>
              <a:t> </a:t>
            </a:r>
            <a:r>
              <a:rPr lang="fr-BE" sz="1600" dirty="0" err="1" smtClean="0">
                <a:solidFill>
                  <a:prstClr val="black"/>
                </a:solidFill>
                <a:latin typeface="Lucida Sans Unicode"/>
              </a:rPr>
              <a:t>with</a:t>
            </a:r>
            <a:r>
              <a:rPr lang="fr-BE" sz="1600" dirty="0" smtClean="0">
                <a:solidFill>
                  <a:prstClr val="black"/>
                </a:solidFill>
                <a:latin typeface="Lucida Sans Unicode"/>
              </a:rPr>
              <a:t> the </a:t>
            </a:r>
            <a:r>
              <a:rPr lang="fr-BE" sz="1600" dirty="0" err="1" smtClean="0">
                <a:solidFill>
                  <a:prstClr val="black"/>
                </a:solidFill>
                <a:latin typeface="Lucida Sans Unicode"/>
              </a:rPr>
              <a:t>chosen</a:t>
            </a:r>
            <a:r>
              <a:rPr lang="fr-BE" sz="1600" dirty="0" smtClean="0">
                <a:solidFill>
                  <a:prstClr val="black"/>
                </a:solidFill>
                <a:latin typeface="Lucida Sans Unicode"/>
              </a:rPr>
              <a:t> </a:t>
            </a:r>
            <a:r>
              <a:rPr lang="fr-BE" sz="1600" dirty="0" err="1" smtClean="0">
                <a:solidFill>
                  <a:prstClr val="black"/>
                </a:solidFill>
                <a:latin typeface="Lucida Sans Unicode"/>
              </a:rPr>
              <a:t>database</a:t>
            </a:r>
            <a:r>
              <a:rPr lang="fr-BE" sz="1600" dirty="0" smtClean="0">
                <a:solidFill>
                  <a:prstClr val="black"/>
                </a:solidFill>
                <a:latin typeface="Lucida Sans Unicode"/>
              </a:rPr>
              <a:t> for </a:t>
            </a:r>
            <a:r>
              <a:rPr lang="fr-BE" sz="1600" dirty="0" err="1" smtClean="0">
                <a:solidFill>
                  <a:prstClr val="black"/>
                </a:solidFill>
                <a:latin typeface="Lucida Sans Unicode"/>
              </a:rPr>
              <a:t>meteorological</a:t>
            </a:r>
            <a:r>
              <a:rPr lang="fr-BE" sz="1600" dirty="0" smtClean="0">
                <a:solidFill>
                  <a:prstClr val="black"/>
                </a:solidFill>
                <a:latin typeface="Lucida Sans Unicode"/>
              </a:rPr>
              <a:t> </a:t>
            </a:r>
            <a:r>
              <a:rPr lang="fr-BE" sz="1600" dirty="0" err="1" smtClean="0">
                <a:solidFill>
                  <a:prstClr val="black"/>
                </a:solidFill>
                <a:latin typeface="Lucida Sans Unicode"/>
              </a:rPr>
              <a:t>parameters</a:t>
            </a:r>
            <a:r>
              <a:rPr lang="fr-BE" sz="1600" dirty="0" smtClean="0">
                <a:solidFill>
                  <a:prstClr val="black"/>
                </a:solidFill>
                <a:latin typeface="Lucida Sans Unicode"/>
              </a:rPr>
              <a:t> (NCEPDOE)?</a:t>
            </a:r>
          </a:p>
          <a:p>
            <a:pPr marL="365125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endParaRPr lang="fr-BE" sz="1600" dirty="0">
              <a:solidFill>
                <a:prstClr val="black"/>
              </a:solidFill>
              <a:latin typeface="Lucida Sans Unicode"/>
            </a:endParaRPr>
          </a:p>
          <a:p>
            <a:pPr marL="365125" indent="-255588" fontAlgn="base">
              <a:spcBef>
                <a:spcPts val="400"/>
              </a:spcBef>
              <a:spcAft>
                <a:spcPct val="0"/>
              </a:spcAft>
              <a:buClr>
                <a:srgbClr val="2DA2BF"/>
              </a:buClr>
              <a:buSzPct val="68000"/>
              <a:buFont typeface="Wingdings 3" pitchFamily="18" charset="2"/>
              <a:buChar char=""/>
            </a:pPr>
            <a:r>
              <a:rPr lang="fr-BE" sz="1600" dirty="0" err="1" smtClean="0">
                <a:solidFill>
                  <a:prstClr val="black"/>
                </a:solidFill>
                <a:latin typeface="Lucida Sans Unicode"/>
              </a:rPr>
              <a:t>What</a:t>
            </a:r>
            <a:r>
              <a:rPr lang="fr-BE" sz="1600" dirty="0" smtClean="0">
                <a:solidFill>
                  <a:prstClr val="black"/>
                </a:solidFill>
                <a:latin typeface="Lucida Sans Unicode"/>
              </a:rPr>
              <a:t> are the ERA-</a:t>
            </a:r>
            <a:r>
              <a:rPr lang="fr-BE" sz="1600" dirty="0" err="1" smtClean="0">
                <a:solidFill>
                  <a:prstClr val="black"/>
                </a:solidFill>
                <a:latin typeface="Lucida Sans Unicode"/>
              </a:rPr>
              <a:t>interim</a:t>
            </a:r>
            <a:r>
              <a:rPr lang="fr-BE" sz="1600" dirty="0" smtClean="0">
                <a:solidFill>
                  <a:prstClr val="black"/>
                </a:solidFill>
                <a:latin typeface="Lucida Sans Unicode"/>
              </a:rPr>
              <a:t> and GOME (2)/SCIAMACHY trends </a:t>
            </a:r>
            <a:r>
              <a:rPr lang="fr-BE" sz="1600" smtClean="0">
                <a:solidFill>
                  <a:prstClr val="black"/>
                </a:solidFill>
                <a:latin typeface="Lucida Sans Unicode"/>
              </a:rPr>
              <a:t>at </a:t>
            </a:r>
            <a:r>
              <a:rPr lang="fr-BE" sz="1600" dirty="0" err="1" smtClean="0">
                <a:solidFill>
                  <a:prstClr val="black"/>
                </a:solidFill>
                <a:latin typeface="Lucida Sans Unicode"/>
              </a:rPr>
              <a:t>these</a:t>
            </a:r>
            <a:r>
              <a:rPr lang="fr-BE" sz="1600" dirty="0" smtClean="0">
                <a:solidFill>
                  <a:prstClr val="black"/>
                </a:solidFill>
                <a:latin typeface="Lucida Sans Unicode"/>
              </a:rPr>
              <a:t> stations?</a:t>
            </a:r>
            <a:endParaRPr lang="en-US" sz="1600" dirty="0">
              <a:solidFill>
                <a:prstClr val="black"/>
              </a:solidFill>
              <a:latin typeface="Lucida Sans Unicode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732243" y="99011"/>
            <a:ext cx="2376261" cy="521677"/>
            <a:chOff x="6732243" y="27003"/>
            <a:chExt cx="2376261" cy="521677"/>
          </a:xfrm>
        </p:grpSpPr>
        <p:grpSp>
          <p:nvGrpSpPr>
            <p:cNvPr id="22" name="Group 21"/>
            <p:cNvGrpSpPr/>
            <p:nvPr/>
          </p:nvGrpSpPr>
          <p:grpSpPr>
            <a:xfrm>
              <a:off x="6732243" y="27003"/>
              <a:ext cx="2376261" cy="432000"/>
              <a:chOff x="6516219" y="27003"/>
              <a:chExt cx="2376261" cy="432000"/>
            </a:xfrm>
          </p:grpSpPr>
          <p:pic>
            <p:nvPicPr>
              <p:cNvPr id="24" name="Picture 2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9" y="27003"/>
                <a:ext cx="320913" cy="432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2" descr="C:\Users\ericpott\Pictures\logo ORB\logo_orb_gr_t.gif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21" t="13996" r="8521" b="7350"/>
              <a:stretch/>
            </p:blipFill>
            <p:spPr bwMode="auto">
              <a:xfrm>
                <a:off x="6922612" y="63003"/>
                <a:ext cx="457700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75692" y="27003"/>
                <a:ext cx="343061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9" descr="http://www.mpic.de/typo3temp/pics/d7be8b65cb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12" r="12311" b="26922"/>
              <a:stretch/>
            </p:blipFill>
            <p:spPr bwMode="auto">
              <a:xfrm>
                <a:off x="7884368" y="27003"/>
                <a:ext cx="447954" cy="432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2" descr="C:\Users\ericpott\Pictures\ROB - Work\STCE Logo\STCE-Logo-Whit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04" t="32018" r="29654" b="26067"/>
              <a:stretch/>
            </p:blipFill>
            <p:spPr bwMode="auto">
              <a:xfrm>
                <a:off x="8407445" y="63003"/>
                <a:ext cx="485035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7199010" y="364014"/>
              <a:ext cx="3369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600" b="1" cap="small" dirty="0">
                  <a:solidFill>
                    <a:prstClr val="black"/>
                  </a:solidFill>
                  <a:latin typeface="Myriad Web Pro" pitchFamily="34" charset="0"/>
                </a:rPr>
                <a:t>ROB</a:t>
              </a:r>
              <a:endParaRPr lang="en-GB" sz="600" b="1" cap="small" dirty="0">
                <a:solidFill>
                  <a:prstClr val="black"/>
                </a:solidFill>
                <a:latin typeface="Myriad Web Pro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23728" y="5589240"/>
            <a:ext cx="4398283" cy="864096"/>
            <a:chOff x="2699792" y="5589240"/>
            <a:chExt cx="4398283" cy="864096"/>
          </a:xfrm>
        </p:grpSpPr>
        <p:sp>
          <p:nvSpPr>
            <p:cNvPr id="4" name="TextBox 3"/>
            <p:cNvSpPr txBox="1"/>
            <p:nvPr/>
          </p:nvSpPr>
          <p:spPr>
            <a:xfrm>
              <a:off x="2699792" y="5970766"/>
              <a:ext cx="3481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1600" dirty="0">
                  <a:solidFill>
                    <a:srgbClr val="FF0000"/>
                  </a:solidFill>
                </a:rPr>
                <a:t>●</a:t>
              </a:r>
              <a:endParaRPr lang="en-US" sz="12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99792" y="5589240"/>
              <a:ext cx="311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az-Cyrl-AZ" dirty="0">
                  <a:solidFill>
                    <a:srgbClr val="FF0000"/>
                  </a:solidFill>
                  <a:latin typeface="Calibri"/>
                  <a:cs typeface="Calibri"/>
                </a:rPr>
                <a:t>○</a:t>
              </a:r>
              <a:endParaRPr lang="en-US" sz="12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74336" y="5589240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az-Cyrl-AZ" sz="1600" dirty="0">
                  <a:solidFill>
                    <a:srgbClr val="0000FF"/>
                  </a:solidFill>
                  <a:latin typeface="Calibri"/>
                  <a:cs typeface="Calibri"/>
                </a:rPr>
                <a:t>□</a:t>
              </a:r>
              <a:endParaRPr lang="fr-BE" sz="16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69428" y="5807005"/>
              <a:ext cx="394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az-Cyrl-AZ" sz="3600" dirty="0">
                  <a:solidFill>
                    <a:srgbClr val="0000FF"/>
                  </a:solidFill>
                  <a:latin typeface="Calibri"/>
                  <a:cs typeface="Calibri"/>
                </a:rPr>
                <a:t>▪</a:t>
              </a:r>
              <a:r>
                <a:rPr lang="fr-BE" sz="1200" dirty="0">
                  <a:solidFill>
                    <a:prstClr val="black"/>
                  </a:solidFill>
                  <a:latin typeface="Comic Sans MS" pitchFamily="66" charset="0"/>
                </a:rPr>
                <a:t> </a:t>
              </a:r>
              <a:endParaRPr lang="en-US" sz="1200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987824" y="5661248"/>
              <a:ext cx="6976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1400" dirty="0">
                  <a:solidFill>
                    <a:prstClr val="black"/>
                  </a:solidFill>
                </a:rPr>
                <a:t>IWV </a:t>
              </a:r>
              <a:r>
                <a:rPr lang="fr-BE" sz="1400" b="1" dirty="0">
                  <a:solidFill>
                    <a:prstClr val="black"/>
                  </a:solidFill>
                </a:rPr>
                <a:t>↗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0088" y="6001543"/>
              <a:ext cx="18053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1400" dirty="0">
                  <a:solidFill>
                    <a:prstClr val="black"/>
                  </a:solidFill>
                </a:rPr>
                <a:t>IWV </a:t>
              </a:r>
              <a:r>
                <a:rPr lang="fr-BE" sz="1400" b="1" dirty="0">
                  <a:solidFill>
                    <a:prstClr val="black"/>
                  </a:solidFill>
                </a:rPr>
                <a:t>↗ </a:t>
              </a:r>
              <a:r>
                <a:rPr lang="fr-BE" sz="1400" dirty="0" err="1">
                  <a:solidFill>
                    <a:prstClr val="black"/>
                  </a:solidFill>
                </a:rPr>
                <a:t>significantly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92882" y="5661248"/>
              <a:ext cx="6960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1400" dirty="0">
                  <a:solidFill>
                    <a:prstClr val="black"/>
                  </a:solidFill>
                </a:rPr>
                <a:t>IWV </a:t>
              </a:r>
              <a:r>
                <a:rPr lang="fr-BE" sz="1400" b="1" dirty="0">
                  <a:solidFill>
                    <a:prstClr val="black"/>
                  </a:solidFill>
                </a:rPr>
                <a:t>↘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94376" y="6001543"/>
              <a:ext cx="18036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BE" sz="1400" dirty="0">
                  <a:solidFill>
                    <a:prstClr val="black"/>
                  </a:solidFill>
                </a:rPr>
                <a:t>IWV </a:t>
              </a:r>
              <a:r>
                <a:rPr lang="fr-BE" sz="1400" b="1" dirty="0">
                  <a:solidFill>
                    <a:prstClr val="black"/>
                  </a:solidFill>
                </a:rPr>
                <a:t>↘ </a:t>
              </a:r>
              <a:r>
                <a:rPr lang="fr-BE" sz="1400" dirty="0" err="1">
                  <a:solidFill>
                    <a:prstClr val="black"/>
                  </a:solidFill>
                </a:rPr>
                <a:t>significantly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699792" y="5661248"/>
              <a:ext cx="4398283" cy="648072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29" name="Text Box 1031"/>
          <p:cNvSpPr txBox="1">
            <a:spLocks noChangeArrowheads="1"/>
          </p:cNvSpPr>
          <p:nvPr/>
        </p:nvSpPr>
        <p:spPr bwMode="auto">
          <a:xfrm>
            <a:off x="18288" y="6318504"/>
            <a:ext cx="1554480" cy="523220"/>
          </a:xfrm>
          <a:prstGeom prst="rect">
            <a:avLst/>
          </a:prstGeom>
          <a:gradFill>
            <a:gsLst>
              <a:gs pos="81000">
                <a:schemeClr val="bg2">
                  <a:lumMod val="5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587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 w="165100" prst="coolSlant"/>
            <a:contourClr>
              <a:schemeClr val="bg1"/>
            </a:contourClr>
          </a:sp3d>
          <a:extLst/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Sensitivity analysis/trends</a:t>
            </a:r>
            <a:endParaRPr lang="en-US" sz="1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</a:endParaRPr>
          </a:p>
        </p:txBody>
      </p:sp>
      <p:sp>
        <p:nvSpPr>
          <p:cNvPr id="40" name="Isosceles Triangle 39"/>
          <p:cNvSpPr/>
          <p:nvPr/>
        </p:nvSpPr>
        <p:spPr>
          <a:xfrm>
            <a:off x="5672138" y="5559425"/>
            <a:ext cx="3471862" cy="1296988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200" b="1" dirty="0" smtClean="0">
                <a:solidFill>
                  <a:prstClr val="black"/>
                </a:solidFill>
              </a:rPr>
              <a:t>GNSS4SWEC, WG3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200" b="1" dirty="0" smtClean="0">
                <a:solidFill>
                  <a:prstClr val="black"/>
                </a:solidFill>
              </a:rPr>
              <a:t>Valencia, Spain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1200" b="1" dirty="0" smtClean="0">
                <a:solidFill>
                  <a:prstClr val="black"/>
                </a:solidFill>
              </a:rPr>
              <a:t>16-17 </a:t>
            </a:r>
            <a:r>
              <a:rPr lang="fr-BE" sz="1200" b="1" dirty="0" err="1" smtClean="0">
                <a:solidFill>
                  <a:prstClr val="black"/>
                </a:solidFill>
              </a:rPr>
              <a:t>October</a:t>
            </a:r>
            <a:r>
              <a:rPr lang="fr-BE" sz="1200" b="1" dirty="0" smtClean="0">
                <a:solidFill>
                  <a:prstClr val="black"/>
                </a:solidFill>
              </a:rPr>
              <a:t> 2013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246" y="764704"/>
            <a:ext cx="6102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BE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IWV trends for all IGS stations </a:t>
            </a:r>
            <a:r>
              <a:rPr lang="fr-BE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starting</a:t>
            </a:r>
            <a:r>
              <a:rPr lang="fr-BE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1995/1996</a:t>
            </a:r>
            <a:endParaRPr lang="en-US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2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6|4.1|8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351</Words>
  <Application>Microsoft Office PowerPoint</Application>
  <PresentationFormat>On-screen Show (4:3)</PresentationFormat>
  <Paragraphs>90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Concourse</vt:lpstr>
      <vt:lpstr>1_Concourse</vt:lpstr>
      <vt:lpstr>2_Concourse</vt:lpstr>
      <vt:lpstr>3_Concourse</vt:lpstr>
      <vt:lpstr>The Integrated Water Vapour project in Belgium: techniques intercomparison and time series analysis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Integrated Water Vapour project in Belgium: techniques intercomparison and time series analysis</dc:title>
  <dc:creator>Roeland Van Malderen</dc:creator>
  <cp:lastModifiedBy>Roeland Van Malderen</cp:lastModifiedBy>
  <cp:revision>11</cp:revision>
  <dcterms:created xsi:type="dcterms:W3CDTF">2013-10-07T12:21:19Z</dcterms:created>
  <dcterms:modified xsi:type="dcterms:W3CDTF">2013-11-04T13:10:37Z</dcterms:modified>
</cp:coreProperties>
</file>