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87" r:id="rId2"/>
    <p:sldId id="388" r:id="rId3"/>
    <p:sldId id="400" r:id="rId4"/>
    <p:sldId id="417" r:id="rId5"/>
    <p:sldId id="425" r:id="rId6"/>
    <p:sldId id="421" r:id="rId7"/>
    <p:sldId id="446" r:id="rId8"/>
    <p:sldId id="447" r:id="rId9"/>
    <p:sldId id="441" r:id="rId10"/>
    <p:sldId id="442" r:id="rId11"/>
    <p:sldId id="457" r:id="rId12"/>
    <p:sldId id="443" r:id="rId13"/>
    <p:sldId id="423" r:id="rId14"/>
    <p:sldId id="438" r:id="rId15"/>
    <p:sldId id="439" r:id="rId16"/>
    <p:sldId id="437" r:id="rId17"/>
    <p:sldId id="429" r:id="rId18"/>
    <p:sldId id="444" r:id="rId19"/>
    <p:sldId id="445" r:id="rId20"/>
    <p:sldId id="448" r:id="rId21"/>
    <p:sldId id="449" r:id="rId22"/>
    <p:sldId id="450" r:id="rId23"/>
    <p:sldId id="451" r:id="rId24"/>
    <p:sldId id="452" r:id="rId25"/>
    <p:sldId id="453" r:id="rId26"/>
    <p:sldId id="454" r:id="rId27"/>
    <p:sldId id="456" r:id="rId28"/>
    <p:sldId id="407" r:id="rId29"/>
    <p:sldId id="409" r:id="rId30"/>
    <p:sldId id="427" r:id="rId31"/>
    <p:sldId id="440" r:id="rId32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>
        <p:scale>
          <a:sx n="76" d="100"/>
          <a:sy n="76" d="100"/>
        </p:scale>
        <p:origin x="-118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30258-269B-4567-8F0B-CD294F8FD23E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A1C66-94BC-4B08-825B-06A24B9908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5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legend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A1C66-94BC-4B08-825B-06A24B990869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1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07ADF6-7A97-43BE-A045-901337C5DCC3}" type="datetimeFigureOut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BD7BD9-FECE-4A17-A230-385A98150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0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3625-0C10-4B79-8FE5-643E0C9BFE2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75E5-7E2D-4FC5-B5D1-B3B7057DDBE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2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60B6-0DA6-4374-B55E-18E8F185A0C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3F54-3A17-4BFA-B5CF-67FD690927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3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0ED4-E38A-403E-9F2A-B8EC2FCE787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EBD7-0B17-4773-81DD-181B938EDF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0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79FF1-3094-4DB2-BA69-C5890A2F5DA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26520-5BA1-4651-9AC7-24EDFB00A0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07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5EAF6-CA11-4588-9BA9-9845505B7BC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B7F97-FB95-404B-B71F-1AB830E307E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14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41A0C-BF3A-4915-96ED-D170A3C1539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B8289A-7F3A-459D-BDC7-8FD5922666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87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2EA5EA-69C8-467E-9BEE-C4586BBD2310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57013-0409-4973-B8BB-973ADD24CB7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3E98-B361-4773-8DC2-881673006BE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2071-846B-4972-962B-17F0C9EFD61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8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68DEBE-2D95-4ED0-AFE5-6F54BBEE1F1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928EF0-2944-40FC-9EEA-FCEE4DC355A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3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B58715-9BC1-4200-A5D5-342D440AFC0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9496EC-6D5F-4CCC-B06D-59050875B88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85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9AACBC-FBB1-4DDF-ADCE-234D420337F7}" type="datetimeFigureOut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2/22/2017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DC7E8-27EF-41DC-85F7-C2AB246BDF68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1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hyperlink" Target="http://www.google.be/url?sa=i&amp;rct=j&amp;q=&amp;esrc=s&amp;source=images&amp;cd=&amp;cad=rja&amp;uact=8&amp;ved=0ahUKEwj6lY_ukY3SAhWBOxoKHSUNBTkQjRwIBw&amp;url=http://docs.roguewave.com/legacy-hpp/anaug/3-2.html&amp;psig=AFQjCNEJyuuLlLrbZZ9xtghsatyd14WC2Q&amp;ust=1487076382936839" TargetMode="External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12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3.jpeg"/><Relationship Id="rId5" Type="http://schemas.openxmlformats.org/officeDocument/2006/relationships/image" Target="../media/image10.jpeg"/><Relationship Id="rId10" Type="http://schemas.openxmlformats.org/officeDocument/2006/relationships/hyperlink" Target="http://www.google.be/url?sa=i&amp;rct=j&amp;q=&amp;esrc=s&amp;source=images&amp;cd=&amp;ved=0ahUKEwiv9vXelo3SAhXHqxoKHcNgCHIQjRwIBw&amp;url=http://fadmagazine.com/2012/07/19/sara-asnaghi-brain-food-project/&amp;bvm=bv.146786187,d.ZGg&amp;psig=AFQjCNH5FUcpsuUs08lqZq7v-nbj_zQS2w&amp;ust=1487078784545430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4.png"/><Relationship Id="rId1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gif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gif"/><Relationship Id="rId7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4.png"/><Relationship Id="rId5" Type="http://schemas.openxmlformats.org/officeDocument/2006/relationships/image" Target="../media/image10.jpeg"/><Relationship Id="rId10" Type="http://schemas.openxmlformats.org/officeDocument/2006/relationships/image" Target="../media/image23.jpeg"/><Relationship Id="rId4" Type="http://schemas.openxmlformats.org/officeDocument/2006/relationships/image" Target="../media/image9.png"/><Relationship Id="rId9" Type="http://schemas.openxmlformats.org/officeDocument/2006/relationships/hyperlink" Target="http://www.google.be/url?sa=i&amp;rct=j&amp;q=&amp;esrc=s&amp;source=images&amp;cd=&amp;ved=0ahUKEwiv9vXelo3SAhXHqxoKHcNgCHIQjRwIBw&amp;url=http://fadmagazine.com/2012/07/19/sara-asnaghi-brain-food-project/&amp;bvm=bv.146786187,d.ZGg&amp;psig=AFQjCNH5FUcpsuUs08lqZq7v-nbj_zQS2w&amp;ust=14870787845454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600"/>
            <a:ext cx="9143999" cy="4603200"/>
          </a:xfrm>
          <a:prstGeom prst="rect">
            <a:avLst/>
          </a:prstGeom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61158" y="228600"/>
            <a:ext cx="1204339" cy="1188000"/>
            <a:chOff x="334964" y="404664"/>
            <a:chExt cx="1500732" cy="1480373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329" y="404664"/>
              <a:ext cx="594003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34964" y="1175149"/>
              <a:ext cx="1500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Royal Meteorological </a:t>
              </a:r>
              <a:b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</a:b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Institute of Belgium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44105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1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177913" y="228600"/>
            <a:ext cx="1547812" cy="1188000"/>
            <a:chOff x="2051720" y="404664"/>
            <a:chExt cx="1928733" cy="1480373"/>
          </a:xfrm>
        </p:grpSpPr>
        <p:pic>
          <p:nvPicPr>
            <p:cNvPr id="6" name="Picture 2" descr="C:\Users\ericpott\Pictures\logo ORB\logo_orb_gr_t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1" t="13996" r="8521" b="7350"/>
            <a:stretch/>
          </p:blipFill>
          <p:spPr bwMode="auto">
            <a:xfrm>
              <a:off x="2512616" y="404664"/>
              <a:ext cx="1006941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051720" y="1252094"/>
              <a:ext cx="19287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Royal Observatory of Belgium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74861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105955" y="228600"/>
            <a:ext cx="1686680" cy="1188000"/>
            <a:chOff x="3904895" y="404664"/>
            <a:chExt cx="2101783" cy="1480373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1500" y="404664"/>
              <a:ext cx="628572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04895" y="1175150"/>
              <a:ext cx="2101783" cy="498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 smtClean="0">
                  <a:solidFill>
                    <a:prstClr val="black"/>
                  </a:solidFill>
                  <a:latin typeface="Myriad Web Pro" pitchFamily="34" charset="0"/>
                </a:rPr>
                <a:t>Royal Belgian </a:t>
              </a: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Institute </a:t>
              </a:r>
              <a:b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</a:b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for Space Aeronomy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4561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3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922326" y="228600"/>
            <a:ext cx="1179899" cy="1188000"/>
            <a:chOff x="5796136" y="404664"/>
            <a:chExt cx="1470274" cy="1480373"/>
          </a:xfrm>
        </p:grpSpPr>
        <p:pic>
          <p:nvPicPr>
            <p:cNvPr id="15" name="Picture 9" descr="http://www.mpic.de/typo3temp/pics/d7be8b65cb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2" r="12311" b="26922"/>
            <a:stretch/>
          </p:blipFill>
          <p:spPr bwMode="auto">
            <a:xfrm>
              <a:off x="6120648" y="404664"/>
              <a:ext cx="821251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796136" y="1167455"/>
              <a:ext cx="147027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Max Planck Institute </a:t>
              </a:r>
              <a:b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</a:b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for Chemistry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90048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4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380310" y="228600"/>
            <a:ext cx="1584175" cy="1188000"/>
            <a:chOff x="7187623" y="404664"/>
            <a:chExt cx="1974051" cy="1480373"/>
          </a:xfrm>
        </p:grpSpPr>
        <p:pic>
          <p:nvPicPr>
            <p:cNvPr id="23" name="Picture 2" descr="C:\Users\ericpott\Pictures\ROB - Work\STCE Logo\STCE-Logo-Whi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4" t="32018" r="29654" b="26067"/>
            <a:stretch/>
          </p:blipFill>
          <p:spPr bwMode="auto">
            <a:xfrm>
              <a:off x="7674867" y="404664"/>
              <a:ext cx="1067075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187623" y="1175150"/>
              <a:ext cx="1974051" cy="498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Solar-Terrestrial Centre of Excellence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67180" y="1608038"/>
              <a:ext cx="2824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5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439894" y="2589586"/>
            <a:ext cx="6256306" cy="1631216"/>
          </a:xfrm>
          <a:prstGeom prst="rect">
            <a:avLst/>
          </a:prstGeom>
          <a:solidFill>
            <a:schemeClr val="accent5">
              <a:alpha val="14000"/>
            </a:schemeClr>
          </a:solidFill>
          <a:ln w="9525">
            <a:solidFill>
              <a:schemeClr val="accent5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 world-wide analysis of the time </a:t>
            </a:r>
            <a:r>
              <a:rPr lang="en-GB" sz="2000" b="1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variability of </a:t>
            </a:r>
            <a:r>
              <a:rPr lang="en-GB" sz="2000" b="1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Integrated Water Vapour, based on ground-based GNSS and GOMESCIA satellite retrievals, and with reanalyses as auxiliary tools</a:t>
            </a:r>
            <a:endParaRPr lang="fr-BE" sz="2000" b="1" dirty="0">
              <a:solidFill>
                <a:srgbClr val="FFFF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 eaLnBrk="1" hangingPunct="1"/>
            <a:endParaRPr lang="en-US" sz="2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09600" y="5334000"/>
            <a:ext cx="830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 Van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Malderen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1,5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Pottiaux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2,5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J. Legrand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H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Brenot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3,5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S. Beirle</a:t>
            </a:r>
            <a:r>
              <a:rPr lang="en-US" sz="2000" baseline="30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T.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Wagner</a:t>
            </a:r>
            <a:r>
              <a:rPr lang="en-US" sz="4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H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 De Backer</a:t>
            </a:r>
            <a:r>
              <a:rPr lang="en-US" sz="2000" baseline="30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and C.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Bruyninx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2,5</a:t>
            </a:r>
            <a:endParaRPr lang="en-US" sz="2000" dirty="0">
              <a:solidFill>
                <a:srgbClr val="FFFF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410161" y="6553200"/>
            <a:ext cx="47338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altLang="nl-BE" sz="1200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GNSS4SWEC workshop, ESTEC, 21-23/02/2017 </a:t>
            </a:r>
            <a:endParaRPr lang="fr-FR" altLang="nl-BE" sz="12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90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Stepwise multiple linear regression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0800"/>
            <a:ext cx="2842123" cy="2842123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0" y="4191000"/>
            <a:ext cx="1555380" cy="194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Afbeeldingsresultaat voor typical dutch dishes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439205" cy="16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52400" y="1283467"/>
            <a:ext cx="2590800" cy="545333"/>
          </a:xfrm>
        </p:spPr>
        <p:txBody>
          <a:bodyPr/>
          <a:lstStyle/>
          <a:p>
            <a:pPr marL="109537" indent="0">
              <a:buNone/>
            </a:pP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You have a nice picture of some tasty dish you want to make …</a:t>
            </a:r>
            <a:endParaRPr lang="en-US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76600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IWV observations (Y)</a:t>
            </a:r>
            <a:endParaRPr lang="fr-BE" dirty="0"/>
          </a:p>
        </p:txBody>
      </p:sp>
      <p:sp>
        <p:nvSpPr>
          <p:cNvPr id="29" name="Content Placeholder 1"/>
          <p:cNvSpPr txBox="1">
            <a:spLocks/>
          </p:cNvSpPr>
          <p:nvPr/>
        </p:nvSpPr>
        <p:spPr bwMode="auto">
          <a:xfrm>
            <a:off x="76200" y="3810000"/>
            <a:ext cx="2971800" cy="54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… but you don’t know the ingredients</a:t>
            </a:r>
            <a:endParaRPr lang="en-US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4753" y="4082666"/>
            <a:ext cx="2089847" cy="21252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8600" y="4191000"/>
            <a:ext cx="2168312" cy="1828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19050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surf</a:t>
            </a:r>
            <a:endParaRPr lang="fr-BE" baseline="-25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7144" y="176426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surf</a:t>
            </a:r>
            <a:endParaRPr lang="fr-BE" baseline="-25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168806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trop</a:t>
            </a:r>
            <a:endParaRPr lang="fr-BE" baseline="-25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09493" y="213360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m</a:t>
            </a:r>
            <a:r>
              <a:rPr lang="en-US" sz="1200" dirty="0" smtClean="0">
                <a:solidFill>
                  <a:srgbClr val="FF0000"/>
                </a:solidFill>
              </a:rPr>
              <a:t>eans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or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hamonics</a:t>
            </a:r>
            <a:endParaRPr lang="fr-BE" sz="1200" baseline="-25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3800" y="2297668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NAO</a:t>
            </a:r>
            <a:endParaRPr lang="fr-BE" sz="1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0" y="2450068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ENSO</a:t>
            </a:r>
            <a:endParaRPr lang="fr-BE" sz="1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0" y="2664023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QBO</a:t>
            </a:r>
            <a:endParaRPr lang="fr-BE" sz="1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2944" y="175260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...</a:t>
            </a:r>
            <a:endParaRPr lang="fr-BE" baseline="-25000" dirty="0">
              <a:solidFill>
                <a:srgbClr val="FF0000"/>
              </a:solidFill>
            </a:endParaRPr>
          </a:p>
        </p:txBody>
      </p:sp>
      <p:sp>
        <p:nvSpPr>
          <p:cNvPr id="43" name="Content Placeholder 1"/>
          <p:cNvSpPr txBox="1">
            <a:spLocks/>
          </p:cNvSpPr>
          <p:nvPr/>
        </p:nvSpPr>
        <p:spPr bwMode="auto">
          <a:xfrm>
            <a:off x="2938272" y="5410200"/>
            <a:ext cx="346252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Then you do it stepwise, starting with the largest impact ingredients and </a:t>
            </a:r>
            <a:r>
              <a:rPr lang="en-US" sz="12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(statistically) </a:t>
            </a: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testing if adding that ingredient leads to a closer agreement with the dish.</a:t>
            </a:r>
          </a:p>
          <a:p>
            <a:pPr marL="109537" indent="0">
              <a:buFont typeface="Wingdings 3" pitchFamily="18" charset="2"/>
              <a:buNone/>
            </a:pP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You possibly might to remove some of them</a:t>
            </a:r>
            <a:endParaRPr lang="en-US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24600" y="1283467"/>
            <a:ext cx="2590800" cy="2233342"/>
            <a:chOff x="6324600" y="1283467"/>
            <a:chExt cx="2590800" cy="223334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905000"/>
              <a:ext cx="1946938" cy="161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Content Placeholder 1"/>
            <p:cNvSpPr txBox="1">
              <a:spLocks/>
            </p:cNvSpPr>
            <p:nvPr/>
          </p:nvSpPr>
          <p:spPr bwMode="auto">
            <a:xfrm>
              <a:off x="6324600" y="1283467"/>
              <a:ext cx="2590800" cy="545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65125" indent="-255588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0713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8838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109537" indent="0">
                <a:buFont typeface="Wingdings 3" pitchFamily="18" charset="2"/>
                <a:buNone/>
              </a:pPr>
              <a:r>
                <a:rPr lang="en-US" sz="12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At the end, this is the dish that you cooked:</a:t>
              </a:r>
              <a:endPara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  <p:pic>
        <p:nvPicPr>
          <p:cNvPr id="45" name="Picture 2" descr="Afbeeldingsresultaat voor multiple linear regression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267200"/>
            <a:ext cx="29432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486400" y="3502223"/>
            <a:ext cx="3791423" cy="841177"/>
            <a:chOff x="5486400" y="3502223"/>
            <a:chExt cx="3791423" cy="841177"/>
          </a:xfrm>
        </p:grpSpPr>
        <p:sp>
          <p:nvSpPr>
            <p:cNvPr id="2" name="TextBox 1"/>
            <p:cNvSpPr txBox="1"/>
            <p:nvPr/>
          </p:nvSpPr>
          <p:spPr>
            <a:xfrm>
              <a:off x="7010400" y="3974068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T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surf</a:t>
              </a:r>
              <a:endParaRPr lang="fr-BE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86400" y="3502223"/>
              <a:ext cx="37914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Y = </a:t>
              </a:r>
              <a:r>
                <a:rPr lang="el-GR" sz="1400" dirty="0" smtClean="0"/>
                <a:t>β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 + </a:t>
              </a:r>
              <a:r>
                <a:rPr lang="el-GR" sz="1400" dirty="0" smtClean="0"/>
                <a:t>β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x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 + </a:t>
              </a:r>
              <a:r>
                <a:rPr lang="el-GR" sz="1400" dirty="0" smtClean="0"/>
                <a:t>β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x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 + …+ </a:t>
              </a:r>
              <a:r>
                <a:rPr lang="el-GR" sz="1400" dirty="0" smtClean="0"/>
                <a:t>β</a:t>
              </a:r>
              <a:r>
                <a:rPr lang="en-US" sz="1400" baseline="-25000" dirty="0" smtClean="0"/>
                <a:t>p-1</a:t>
              </a:r>
              <a:r>
                <a:rPr lang="en-US" sz="1400" dirty="0" smtClean="0"/>
                <a:t> X</a:t>
              </a:r>
              <a:r>
                <a:rPr lang="en-US" sz="1400" baseline="-25000" dirty="0" smtClean="0"/>
                <a:t>p-1</a:t>
              </a:r>
              <a:r>
                <a:rPr lang="en-US" sz="1400" dirty="0" smtClean="0"/>
                <a:t> + </a:t>
              </a:r>
              <a:r>
                <a:rPr lang="el-GR" sz="1400" dirty="0" smtClean="0"/>
                <a:t>ε</a:t>
              </a:r>
              <a:r>
                <a:rPr lang="en-US" sz="1400" dirty="0" smtClean="0"/>
                <a:t>  </a:t>
              </a:r>
              <a:endParaRPr lang="fr-BE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36818" y="3990201"/>
              <a:ext cx="6735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means</a:t>
              </a:r>
              <a:endParaRPr lang="fr-BE" sz="1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87675" y="3914001"/>
              <a:ext cx="856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residuals</a:t>
              </a:r>
              <a:endParaRPr lang="fr-BE" sz="12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629400" y="3732311"/>
              <a:ext cx="0" cy="30628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7239000" y="3733800"/>
              <a:ext cx="0" cy="30628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8" idx="0"/>
            </p:cNvCxnSpPr>
            <p:nvPr/>
          </p:nvCxnSpPr>
          <p:spPr>
            <a:xfrm flipV="1">
              <a:off x="8715838" y="3732312"/>
              <a:ext cx="199562" cy="18168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Isosceles Triangle 50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5486400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onthly means</a:t>
            </a:r>
            <a:endParaRPr lang="fr-BE" dirty="0"/>
          </a:p>
        </p:txBody>
      </p:sp>
      <p:sp>
        <p:nvSpPr>
          <p:cNvPr id="50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2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setup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3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4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52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Example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6172200" y="1588264"/>
            <a:ext cx="2895599" cy="4507736"/>
          </a:xfrm>
        </p:spPr>
        <p:txBody>
          <a:bodyPr/>
          <a:lstStyle/>
          <a:p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xplanatory variables used:</a:t>
            </a:r>
          </a:p>
          <a:p>
            <a:pPr lvl="1"/>
            <a:r>
              <a:rPr lang="en-US" sz="12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</a:t>
            </a:r>
            <a:r>
              <a:rPr lang="en-US" sz="12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eans</a:t>
            </a:r>
          </a:p>
          <a:p>
            <a:pPr lvl="1"/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urface temperature</a:t>
            </a:r>
          </a:p>
          <a:p>
            <a:pPr lvl="1"/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AMO (Atlantic </a:t>
            </a:r>
            <a:r>
              <a:rPr lang="en-US" sz="12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</a:t>
            </a:r>
            <a:r>
              <a:rPr lang="en-US" sz="12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ultidecadal</a:t>
            </a: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</a:t>
            </a: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scillation)</a:t>
            </a:r>
          </a:p>
          <a:p>
            <a:pPr lvl="1"/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EP </a:t>
            </a: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flux</a:t>
            </a:r>
            <a:endParaRPr lang="en-US" sz="12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tropical/Northern Hemisphere pattern</a:t>
            </a:r>
          </a:p>
          <a:p>
            <a:pPr lvl="1"/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ropopause pressure</a:t>
            </a:r>
          </a:p>
          <a:p>
            <a:pPr lvl="1"/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</a:t>
            </a: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ast Atlantic pattern</a:t>
            </a:r>
          </a:p>
          <a:p>
            <a:pPr marL="392113" lvl="1" indent="0">
              <a:buNone/>
            </a:pPr>
            <a:endParaRPr lang="en-US" sz="12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94.1% of variability can be explained </a:t>
            </a:r>
          </a:p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correlation coefficient of 0.970</a:t>
            </a:r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95"/>
            <a:ext cx="6400813" cy="457200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5867400"/>
            <a:ext cx="421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KOSG (100 km to the east of ESTEC)</a:t>
            </a:r>
            <a:endParaRPr lang="fr-BE" dirty="0"/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setup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20844" y="10668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IGS repro 1 </a:t>
            </a:r>
            <a:endParaRPr lang="fr-BE" dirty="0"/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95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Example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6172200" y="1587600"/>
            <a:ext cx="2895599" cy="4507736"/>
          </a:xfrm>
        </p:spPr>
        <p:txBody>
          <a:bodyPr/>
          <a:lstStyle/>
          <a:p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xplanatory variables used:</a:t>
            </a:r>
            <a:endParaRPr lang="en-US" sz="12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urface temperature</a:t>
            </a:r>
          </a:p>
          <a:p>
            <a:pPr lvl="1"/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AMO (Atlantic </a:t>
            </a:r>
            <a:r>
              <a:rPr lang="en-US" sz="12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</a:t>
            </a:r>
            <a:r>
              <a:rPr lang="en-US" sz="12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ultidecadal</a:t>
            </a: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</a:t>
            </a: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scillation)</a:t>
            </a:r>
          </a:p>
          <a:p>
            <a:pPr lvl="1"/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ropopause pressure</a:t>
            </a:r>
          </a:p>
          <a:p>
            <a:pPr lvl="1"/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</a:t>
            </a: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ast Atlantic pattern</a:t>
            </a:r>
          </a:p>
          <a:p>
            <a:pPr lvl="1"/>
            <a:r>
              <a:rPr lang="en-US" sz="12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</a:t>
            </a:r>
            <a:r>
              <a:rPr lang="en-US" sz="12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osine with semi-annual period</a:t>
            </a:r>
          </a:p>
          <a:p>
            <a:pPr marL="392113" lvl="1" indent="0">
              <a:buNone/>
            </a:pPr>
            <a:endParaRPr lang="en-US" sz="12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94.2% of variability can be explained </a:t>
            </a:r>
          </a:p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correlation coefficient of 0.970</a:t>
            </a:r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0" y="5867400"/>
            <a:ext cx="421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KOSG (100 km to the east of ESTEC)</a:t>
            </a:r>
            <a:endParaRPr lang="fr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95"/>
            <a:ext cx="6400813" cy="4572009"/>
          </a:xfrm>
          <a:prstGeom prst="rect">
            <a:avLst/>
          </a:prstGeom>
        </p:spPr>
      </p:pic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setup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20844" y="10668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IGS repro 1 </a:t>
            </a:r>
            <a:endParaRPr lang="fr-BE" dirty="0"/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13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83" y="838200"/>
            <a:ext cx="7806183" cy="5575845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Seasonal cycle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6858000" y="1294575"/>
            <a:ext cx="2403701" cy="5182425"/>
          </a:xfrm>
        </p:spPr>
        <p:txBody>
          <a:bodyPr/>
          <a:lstStyle/>
          <a:p>
            <a:r>
              <a:rPr lang="fr-BE" sz="1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</a:t>
            </a:r>
            <a:r>
              <a:rPr lang="fr-BE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xplanatory</a:t>
            </a:r>
            <a:r>
              <a:rPr lang="fr-BE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variables: </a:t>
            </a:r>
            <a:r>
              <a:rPr lang="fr-BE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harmonics</a:t>
            </a:r>
            <a:r>
              <a:rPr lang="fr-BE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with</a:t>
            </a:r>
            <a:r>
              <a:rPr lang="fr-BE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annual</a:t>
            </a:r>
            <a:r>
              <a:rPr lang="fr-BE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fr-BE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semi-annual</a:t>
            </a:r>
            <a:r>
              <a:rPr lang="fr-BE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 3 &amp; 4 </a:t>
            </a:r>
            <a:r>
              <a:rPr lang="fr-BE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months</a:t>
            </a:r>
            <a:r>
              <a:rPr lang="fr-BE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period</a:t>
            </a:r>
            <a:r>
              <a:rPr lang="fr-BE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part from some exceptions over east Asia, the </a:t>
            </a:r>
            <a:r>
              <a:rPr lang="en-US" sz="14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amplitudes of the seasonal cycle are very similar 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between the three datasets.</a:t>
            </a:r>
          </a:p>
          <a:p>
            <a:pPr marL="109537" indent="0">
              <a:buNone/>
            </a:pPr>
            <a:endParaRPr lang="fr-BE" sz="1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fr-BE" sz="1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behaviour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510203" y="4883112"/>
            <a:ext cx="8123593" cy="16772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GOMESCIA</a:t>
            </a:r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under-represents the lowest amplitudes (≤ 5 mm), </a:t>
            </a:r>
            <a:r>
              <a:rPr lang="en-US" sz="1600" b="1" dirty="0" smtClean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IGS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over-represents the lowest amplitudes?</a:t>
            </a:r>
          </a:p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 phase of the maximum amplitude is quite different between </a:t>
            </a:r>
            <a:r>
              <a:rPr lang="en-US" sz="1600" b="1" dirty="0" smtClean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IGS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&amp; </a:t>
            </a:r>
            <a:r>
              <a:rPr lang="en-US" sz="1600" b="1" dirty="0" smtClean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GOMESCIA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; </a:t>
            </a:r>
            <a:r>
              <a:rPr lang="en-US" sz="1600" b="1" dirty="0" smtClean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IGS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have the largest spread over the different months.</a:t>
            </a:r>
            <a:endParaRPr lang="fr-BE" sz="1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fr-BE" sz="1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914400"/>
            <a:ext cx="4877420" cy="3900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80" y="914400"/>
            <a:ext cx="4877420" cy="3900838"/>
          </a:xfrm>
          <a:prstGeom prst="rect">
            <a:avLst/>
          </a:prstGeom>
        </p:spPr>
      </p:pic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Seasonal cycle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behaviour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59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76" y="841248"/>
            <a:ext cx="7808992" cy="5577851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4" name="Isosceles Triangle 2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Seasonal cycle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6858000" y="2819400"/>
            <a:ext cx="2403701" cy="1982025"/>
          </a:xfrm>
        </p:spPr>
        <p:txBody>
          <a:bodyPr/>
          <a:lstStyle/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ice agreement between both </a:t>
            </a:r>
            <a:r>
              <a:rPr lang="en-US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reanalyses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except at  a handful of sites</a:t>
            </a:r>
          </a:p>
          <a:p>
            <a:endParaRPr lang="fr-BE" sz="1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fr-BE" sz="1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behaviour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21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76" y="841248"/>
            <a:ext cx="7808992" cy="5577851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Semi-annual variability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4" name="Isosceles Triangle 2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6934200" y="2971800"/>
            <a:ext cx="2167044" cy="17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he differences in the semi-annual variability between the 3 different </a:t>
            </a:r>
            <a:r>
              <a:rPr lang="en-US" sz="140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datasets are 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more pronounced. </a:t>
            </a:r>
            <a:endParaRPr lang="fr-BE" sz="1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Font typeface="Wingdings 3" pitchFamily="18" charset="2"/>
              <a:buNone/>
            </a:pPr>
            <a:endParaRPr lang="fr-BE" sz="1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behaviour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10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914400"/>
            <a:ext cx="7155513" cy="5111081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8392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Correlation coefficients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(means + all teleconnection patterns)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5644" y="10668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IGS repro 1 </a:t>
            </a:r>
            <a:endParaRPr lang="fr-BE" dirty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7053156" y="1524000"/>
            <a:ext cx="216704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best representation by models, for all datasets, when using the </a:t>
            </a:r>
            <a:r>
              <a:rPr lang="en-US" sz="14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long-term means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and not the harmonics to describe the seasonal </a:t>
            </a:r>
            <a:r>
              <a:rPr lang="en-US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behaviour</a:t>
            </a:r>
            <a:endParaRPr lang="en-US" sz="1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odels best (highest R²) in </a:t>
            </a:r>
            <a:r>
              <a:rPr lang="en-US" sz="14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Europe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and </a:t>
            </a:r>
            <a:r>
              <a:rPr lang="en-US" sz="14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USA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(except southern west coast) </a:t>
            </a:r>
          </a:p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ue to the choice of proxies?</a:t>
            </a:r>
            <a:endParaRPr lang="en-US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1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914400"/>
            <a:ext cx="7168911" cy="5120650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8392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Correlation coefficients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(means + all teleconnection patterns)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5644" y="1066800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ERA-interim </a:t>
            </a:r>
            <a:endParaRPr lang="fr-BE" dirty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7053156" y="1828800"/>
            <a:ext cx="2167044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best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represen-tation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of the models, compared to IGS time series (and GOMESCIA) </a:t>
            </a:r>
          </a:p>
          <a:p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highest number of retained </a:t>
            </a:r>
            <a:r>
              <a:rPr lang="en-US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explana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-tory variables</a:t>
            </a:r>
          </a:p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ome of the proxies were calculated from ERA-interim (</a:t>
            </a:r>
            <a:r>
              <a:rPr lang="en-US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sz="1400" baseline="-250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surf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&amp;  </a:t>
            </a:r>
            <a:r>
              <a:rPr lang="en-US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</a:t>
            </a:r>
            <a:r>
              <a:rPr lang="en-US" sz="1400" baseline="-250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surf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ERA-interim incorporates some of the proxies?</a:t>
            </a:r>
            <a:endParaRPr lang="en-US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55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914400"/>
            <a:ext cx="7168911" cy="5120650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8392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Correlation coefficients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(means + all teleconnection patterns)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5644" y="1066800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GOMESCIA </a:t>
            </a:r>
            <a:endParaRPr lang="fr-BE" dirty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7053156" y="3124201"/>
            <a:ext cx="216704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verall, lower correlation coefficients</a:t>
            </a:r>
          </a:p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owest number of kept proxies</a:t>
            </a:r>
            <a:endParaRPr lang="en-US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23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"/>
          <p:cNvSpPr txBox="1">
            <a:spLocks/>
          </p:cNvSpPr>
          <p:nvPr/>
        </p:nvSpPr>
        <p:spPr>
          <a:xfrm>
            <a:off x="673395" y="1905000"/>
            <a:ext cx="7848600" cy="3429000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Recapitulation</a:t>
            </a: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&amp; introduction</a:t>
            </a: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Model setup</a:t>
            </a: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Seasonal</a:t>
            </a: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800" b="1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behaviour</a:t>
            </a: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Model performance</a:t>
            </a: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Conclusions &amp; Perspectives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270572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Outline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30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32" name="Group 31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34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5644" y="1066800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IGS Tm ERA </a:t>
            </a:r>
            <a:endParaRPr lang="fr-BE" dirty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7053156" y="2590801"/>
            <a:ext cx="2167044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b="1" dirty="0" err="1" smtClean="0">
                <a:solidFill>
                  <a:srgbClr val="00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sz="1400" b="1" baseline="-25000" dirty="0" err="1" smtClean="0">
                <a:solidFill>
                  <a:srgbClr val="00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surf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in 2/3 of stations (higher with harmonics)</a:t>
            </a:r>
          </a:p>
          <a:p>
            <a:r>
              <a:rPr lang="en-US" sz="1400" b="1" dirty="0" err="1">
                <a:solidFill>
                  <a:srgbClr val="00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sz="1400" b="1" baseline="-25000" dirty="0" err="1">
                <a:solidFill>
                  <a:srgbClr val="00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surf</a:t>
            </a:r>
            <a:r>
              <a:rPr lang="en-US" sz="1400" baseline="-25000" dirty="0">
                <a:solidFill>
                  <a:srgbClr val="00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400" baseline="-25000" dirty="0" smtClean="0">
                <a:solidFill>
                  <a:srgbClr val="00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explains highest portion of variability after the means</a:t>
            </a:r>
          </a:p>
          <a:p>
            <a:r>
              <a:rPr lang="en-US" sz="1400" b="1" dirty="0" err="1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</a:t>
            </a:r>
            <a:r>
              <a:rPr lang="en-US" sz="1400" b="1" baseline="-25000" dirty="0" err="1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surf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in 55% of stations (less for GOMESCIA)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914400"/>
            <a:ext cx="7168911" cy="5120650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8392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Explanatory variables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(means + all teleconnection patterns)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1447800"/>
            <a:ext cx="16802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+ : no </a:t>
            </a:r>
            <a:r>
              <a:rPr lang="en-US" sz="1400" b="1" dirty="0" err="1" smtClean="0">
                <a:solidFill>
                  <a:srgbClr val="0070C0"/>
                </a:solidFill>
              </a:rPr>
              <a:t>T</a:t>
            </a:r>
            <a:r>
              <a:rPr lang="en-US" sz="1400" b="1" baseline="-25000" dirty="0" err="1" smtClean="0">
                <a:solidFill>
                  <a:srgbClr val="0070C0"/>
                </a:solidFill>
              </a:rPr>
              <a:t>surf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&amp; </a:t>
            </a:r>
            <a:r>
              <a:rPr lang="en-US" sz="1400" b="1" dirty="0" err="1" smtClean="0">
                <a:solidFill>
                  <a:srgbClr val="0070C0"/>
                </a:solidFill>
              </a:rPr>
              <a:t>P</a:t>
            </a:r>
            <a:r>
              <a:rPr lang="en-US" sz="1400" b="1" baseline="-25000" dirty="0" err="1" smtClean="0">
                <a:solidFill>
                  <a:srgbClr val="0070C0"/>
                </a:solidFill>
              </a:rPr>
              <a:t>surf</a:t>
            </a:r>
            <a:endParaRPr lang="en-US" sz="1400" b="1" baseline="-25000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FF00"/>
                </a:solidFill>
              </a:rPr>
              <a:t>● : </a:t>
            </a:r>
            <a:r>
              <a:rPr lang="en-US" sz="1400" b="1" dirty="0" err="1" smtClean="0">
                <a:solidFill>
                  <a:srgbClr val="00FF00"/>
                </a:solidFill>
              </a:rPr>
              <a:t>T</a:t>
            </a:r>
            <a:r>
              <a:rPr lang="en-US" sz="1400" b="1" baseline="-25000" dirty="0" err="1" smtClean="0">
                <a:solidFill>
                  <a:srgbClr val="00FF00"/>
                </a:solidFill>
              </a:rPr>
              <a:t>surf</a:t>
            </a:r>
            <a:endParaRPr lang="en-US" sz="1400" b="1" baseline="-25000" dirty="0" smtClean="0">
              <a:solidFill>
                <a:srgbClr val="00FF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□ : </a:t>
            </a:r>
            <a:r>
              <a:rPr lang="en-US" sz="1400" b="1" dirty="0" err="1" smtClean="0">
                <a:solidFill>
                  <a:srgbClr val="FF0000"/>
                </a:solidFill>
              </a:rPr>
              <a:t>P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surf</a:t>
            </a:r>
            <a:endParaRPr lang="fr-BE" sz="1400" b="1" baseline="-25000" dirty="0">
              <a:solidFill>
                <a:srgbClr val="FF0000"/>
              </a:solidFill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35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914400"/>
            <a:ext cx="7168911" cy="5120650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5644" y="1066800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IGS Tm ERA </a:t>
            </a:r>
            <a:endParaRPr lang="fr-BE" dirty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7053156" y="2590801"/>
            <a:ext cx="2167044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oth are present in about 40% of the stations (most for GOMESCIA)</a:t>
            </a:r>
          </a:p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xplain about 50% of remaining variability. 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8392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Explanatory variables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(means + all teleconnection patterns)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1447800"/>
            <a:ext cx="18918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+ : no </a:t>
            </a:r>
            <a:r>
              <a:rPr lang="en-US" sz="1400" b="1" dirty="0" err="1" smtClean="0">
                <a:solidFill>
                  <a:srgbClr val="0070C0"/>
                </a:solidFill>
              </a:rPr>
              <a:t>P</a:t>
            </a:r>
            <a:r>
              <a:rPr lang="en-US" sz="1400" b="1" baseline="-25000" dirty="0" err="1" smtClean="0">
                <a:solidFill>
                  <a:srgbClr val="0070C0"/>
                </a:solidFill>
              </a:rPr>
              <a:t>trop</a:t>
            </a:r>
            <a:r>
              <a:rPr lang="en-US" sz="1400" b="1" dirty="0" smtClean="0">
                <a:solidFill>
                  <a:srgbClr val="0070C0"/>
                </a:solidFill>
              </a:rPr>
              <a:t> &amp; </a:t>
            </a:r>
            <a:r>
              <a:rPr lang="en-US" sz="1400" b="1" dirty="0" err="1" smtClean="0">
                <a:solidFill>
                  <a:srgbClr val="0070C0"/>
                </a:solidFill>
              </a:rPr>
              <a:t>EPflux</a:t>
            </a:r>
            <a:endParaRPr lang="en-US" sz="1400" b="1" baseline="-25000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FF00"/>
                </a:solidFill>
              </a:rPr>
              <a:t>● : </a:t>
            </a:r>
            <a:r>
              <a:rPr lang="en-US" sz="1400" b="1" dirty="0" err="1" smtClean="0">
                <a:solidFill>
                  <a:srgbClr val="00FF00"/>
                </a:solidFill>
              </a:rPr>
              <a:t>P</a:t>
            </a:r>
            <a:r>
              <a:rPr lang="en-US" sz="1400" b="1" baseline="-25000" dirty="0" err="1" smtClean="0">
                <a:solidFill>
                  <a:srgbClr val="00FF00"/>
                </a:solidFill>
              </a:rPr>
              <a:t>trop</a:t>
            </a:r>
            <a:endParaRPr lang="en-US" sz="1400" b="1" baseline="-25000" dirty="0" smtClean="0">
              <a:solidFill>
                <a:srgbClr val="00FF00"/>
              </a:solidFill>
            </a:endParaRPr>
          </a:p>
          <a:p>
            <a:endParaRPr lang="en-US" sz="600" b="1" baseline="-25000" dirty="0" smtClean="0">
              <a:solidFill>
                <a:srgbClr val="00FF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□ : </a:t>
            </a:r>
            <a:r>
              <a:rPr lang="en-US" sz="1400" b="1" dirty="0" err="1" smtClean="0">
                <a:solidFill>
                  <a:srgbClr val="FF0000"/>
                </a:solidFill>
              </a:rPr>
              <a:t>EPflux</a:t>
            </a:r>
            <a:r>
              <a:rPr lang="fr-BE" sz="1400" b="1" baseline="-25000" smtClean="0">
                <a:solidFill>
                  <a:srgbClr val="FF0000"/>
                </a:solidFill>
              </a:rPr>
              <a:t> </a:t>
            </a:r>
            <a:endParaRPr lang="fr-BE" sz="1400" b="1" dirty="0" smtClean="0">
              <a:solidFill>
                <a:srgbClr val="FF0000"/>
              </a:solidFill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95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914400"/>
            <a:ext cx="7168911" cy="5120650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5644" y="1066800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IGS Tm ERA </a:t>
            </a:r>
            <a:endParaRPr lang="fr-BE" dirty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7053156" y="2590801"/>
            <a:ext cx="2167044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b="1" dirty="0" smtClean="0">
                <a:solidFill>
                  <a:srgbClr val="00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NAO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=North Atlantic Oscillation, </a:t>
            </a:r>
            <a:r>
              <a:rPr lang="en-US" sz="14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minor geographical consistency (Turkey!)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ENSO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= El Niño – Southern Oscillation: </a:t>
            </a:r>
            <a:r>
              <a:rPr lang="en-US" sz="14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very consistent!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8392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Explanatory variables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(means + all teleconnection patterns)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1447800"/>
            <a:ext cx="18742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+ : no NAO &amp; ENSO</a:t>
            </a:r>
            <a:endParaRPr lang="en-US" sz="1400" b="1" baseline="-25000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FF00"/>
                </a:solidFill>
              </a:rPr>
              <a:t>● : NAO</a:t>
            </a:r>
            <a:endParaRPr lang="en-US" sz="1400" b="1" baseline="-25000" dirty="0" smtClean="0">
              <a:solidFill>
                <a:srgbClr val="00FF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□ : ENSO</a:t>
            </a: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86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914400"/>
            <a:ext cx="7168911" cy="5120650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5644" y="1066800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IGS Tm ERA </a:t>
            </a:r>
            <a:endParaRPr lang="fr-BE" dirty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7053156" y="2209800"/>
            <a:ext cx="216704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b="1" dirty="0" smtClean="0">
                <a:solidFill>
                  <a:srgbClr val="00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AMO</a:t>
            </a:r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= Atlantic </a:t>
            </a:r>
            <a:r>
              <a:rPr lang="en-US" sz="1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</a:t>
            </a:r>
            <a:r>
              <a:rPr lang="en-US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ultidecadal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scillation: </a:t>
            </a:r>
            <a:r>
              <a:rPr lang="en-US" sz="14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 general consistent geographically</a:t>
            </a:r>
          </a:p>
          <a:p>
            <a:r>
              <a:rPr lang="en-US" sz="1400" b="1" dirty="0" smtClean="0">
                <a:solidFill>
                  <a:srgbClr val="00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AMO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: when present, explains large fraction of remaining variability </a:t>
            </a:r>
          </a:p>
          <a:p>
            <a:r>
              <a:rPr lang="en-US" sz="1400" b="1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sz="1400" b="1" dirty="0" err="1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nh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= tropical – Northern Hemispheric pattern: </a:t>
            </a:r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 general consistent geographically</a:t>
            </a:r>
          </a:p>
          <a:p>
            <a:endParaRPr lang="en-US" sz="1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8392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Explanatory variables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(means + all teleconnection patterns)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1447800"/>
            <a:ext cx="17203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+ : no AMO &amp; </a:t>
            </a:r>
            <a:r>
              <a:rPr lang="en-US" sz="1400" b="1" dirty="0" err="1" smtClean="0">
                <a:solidFill>
                  <a:srgbClr val="0070C0"/>
                </a:solidFill>
              </a:rPr>
              <a:t>tnh</a:t>
            </a:r>
            <a:endParaRPr lang="en-US" sz="1400" b="1" baseline="-25000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FF00"/>
                </a:solidFill>
              </a:rPr>
              <a:t>● : AMO</a:t>
            </a:r>
            <a:endParaRPr lang="en-US" sz="1400" b="1" baseline="-25000" dirty="0" smtClean="0">
              <a:solidFill>
                <a:srgbClr val="00FF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□ : </a:t>
            </a:r>
            <a:r>
              <a:rPr lang="en-US" sz="1400" b="1" dirty="0" err="1" smtClean="0">
                <a:solidFill>
                  <a:srgbClr val="FF0000"/>
                </a:solidFill>
              </a:rPr>
              <a:t>tnh</a:t>
            </a:r>
            <a:endParaRPr 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4" name="Smiley Face 23"/>
          <p:cNvSpPr>
            <a:spLocks noChangeAspect="1"/>
          </p:cNvSpPr>
          <p:nvPr/>
        </p:nvSpPr>
        <p:spPr>
          <a:xfrm>
            <a:off x="8628600" y="4818600"/>
            <a:ext cx="439200" cy="439200"/>
          </a:xfrm>
          <a:prstGeom prst="smileyFace">
            <a:avLst/>
          </a:prstGeom>
          <a:solidFill>
            <a:srgbClr val="00B050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7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914400"/>
            <a:ext cx="7168911" cy="5120650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5644" y="1066800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IGS Tm ERA </a:t>
            </a:r>
            <a:endParaRPr lang="fr-BE" dirty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7053156" y="2590801"/>
            <a:ext cx="2167044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b="1" dirty="0" smtClean="0">
                <a:solidFill>
                  <a:srgbClr val="00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EA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= east Atlantic pattern: </a:t>
            </a:r>
            <a:r>
              <a:rPr lang="en-US" sz="14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very consistent (except for 3 sites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EAWR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= east Atlantic – west Russia pattern: </a:t>
            </a:r>
            <a:r>
              <a:rPr lang="en-US" sz="14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very consistent (except </a:t>
            </a:r>
            <a:r>
              <a:rPr lang="en-US" sz="1400" b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for 4 </a:t>
            </a:r>
            <a:r>
              <a:rPr lang="en-US" sz="14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sites)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8392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Explanatory variables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(means + all teleconnection patterns)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1447800"/>
            <a:ext cx="17219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+ : no EA &amp; EAWR</a:t>
            </a:r>
            <a:endParaRPr lang="en-US" sz="1400" b="1" baseline="-25000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FF00"/>
                </a:solidFill>
              </a:rPr>
              <a:t>● : EA</a:t>
            </a:r>
            <a:endParaRPr lang="en-US" sz="1400" b="1" baseline="-25000" dirty="0" smtClean="0">
              <a:solidFill>
                <a:srgbClr val="00FF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□ : EAWR</a:t>
            </a:r>
          </a:p>
        </p:txBody>
      </p:sp>
      <p:sp>
        <p:nvSpPr>
          <p:cNvPr id="24" name="Smiley Face 23"/>
          <p:cNvSpPr>
            <a:spLocks noChangeAspect="1"/>
          </p:cNvSpPr>
          <p:nvPr/>
        </p:nvSpPr>
        <p:spPr>
          <a:xfrm>
            <a:off x="8019000" y="4724400"/>
            <a:ext cx="439200" cy="439200"/>
          </a:xfrm>
          <a:prstGeom prst="smileyFace">
            <a:avLst/>
          </a:prstGeom>
          <a:solidFill>
            <a:srgbClr val="00B050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06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914400"/>
            <a:ext cx="7168911" cy="5120650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5644" y="1066800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IGS Tm ERA </a:t>
            </a:r>
            <a:endParaRPr lang="fr-BE" dirty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7053156" y="2590801"/>
            <a:ext cx="2167044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b="1" dirty="0" smtClean="0">
                <a:solidFill>
                  <a:srgbClr val="00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EPNP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= </a:t>
            </a:r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ast Pacific/ north Pacific pattern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WP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= west Pacific pattern</a:t>
            </a:r>
          </a:p>
          <a:p>
            <a:r>
              <a:rPr 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</a:t>
            </a:r>
            <a:r>
              <a:rPr lang="en-US" sz="14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ot consistent for majority of the sites where these proxies are retained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8392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Explanatory variables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(means + all teleconnection patterns)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1447800"/>
            <a:ext cx="16946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+ : no EPNP &amp; WP</a:t>
            </a:r>
            <a:endParaRPr lang="en-US" sz="1400" b="1" baseline="-25000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FF00"/>
                </a:solidFill>
              </a:rPr>
              <a:t>● : EPNP</a:t>
            </a:r>
            <a:endParaRPr lang="en-US" sz="1400" b="1" baseline="-25000" dirty="0" smtClean="0">
              <a:solidFill>
                <a:srgbClr val="00FF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□ : WP</a:t>
            </a:r>
          </a:p>
        </p:txBody>
      </p:sp>
      <p:sp>
        <p:nvSpPr>
          <p:cNvPr id="24" name="Smiley Face 23"/>
          <p:cNvSpPr>
            <a:spLocks noChangeAspect="1"/>
          </p:cNvSpPr>
          <p:nvPr/>
        </p:nvSpPr>
        <p:spPr>
          <a:xfrm>
            <a:off x="7943725" y="5029200"/>
            <a:ext cx="438275" cy="43827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35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914400"/>
            <a:ext cx="7168911" cy="5120650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5644" y="1066800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IGS Tm ERA </a:t>
            </a:r>
            <a:endParaRPr lang="fr-BE" dirty="0">
              <a:solidFill>
                <a:srgbClr val="00FF00"/>
              </a:solidFill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7053156" y="3124201"/>
            <a:ext cx="2167044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he </a:t>
            </a:r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acific teleconnection patterns arise throughout whole the globe in the models, for the different datasets. 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8392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Explanatory variables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(means + all teleconnection patterns)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1752600"/>
            <a:ext cx="18998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+ : no pacific</a:t>
            </a:r>
            <a:endParaRPr lang="en-US" sz="1400" b="1" baseline="-25000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FF00"/>
                </a:solidFill>
              </a:rPr>
              <a:t>● : pacific in IGS</a:t>
            </a:r>
            <a:endParaRPr lang="en-US" sz="1400" b="1" baseline="-25000" dirty="0" smtClean="0">
              <a:solidFill>
                <a:srgbClr val="00FF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□ : pacific in </a:t>
            </a:r>
            <a:r>
              <a:rPr lang="en-US" sz="1400" b="1" dirty="0" err="1" smtClean="0">
                <a:solidFill>
                  <a:srgbClr val="FF0000"/>
                </a:solidFill>
              </a:rPr>
              <a:t>ERAint</a:t>
            </a:r>
            <a:endParaRPr 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5200" y="1371600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ERA-interim</a:t>
            </a:r>
            <a:r>
              <a:rPr lang="en-US" dirty="0" smtClean="0"/>
              <a:t> </a:t>
            </a:r>
            <a:endParaRPr lang="fr-BE" dirty="0"/>
          </a:p>
        </p:txBody>
      </p:sp>
      <p:sp>
        <p:nvSpPr>
          <p:cNvPr id="25" name="Smiley Face 24"/>
          <p:cNvSpPr>
            <a:spLocks noChangeAspect="1"/>
          </p:cNvSpPr>
          <p:nvPr/>
        </p:nvSpPr>
        <p:spPr>
          <a:xfrm>
            <a:off x="7943725" y="4819525"/>
            <a:ext cx="438275" cy="43827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3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914400"/>
            <a:ext cx="7168911" cy="5120650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8392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Explanatory variables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(means + all teleconnection patterns)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25644" y="1066800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IGS Tm ERA </a:t>
            </a:r>
            <a:endParaRPr lang="fr-BE" dirty="0">
              <a:solidFill>
                <a:srgbClr val="00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0986" y="1371600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GOMESCIA</a:t>
            </a:r>
            <a:r>
              <a:rPr lang="en-US" dirty="0" smtClean="0"/>
              <a:t> </a:t>
            </a:r>
            <a:endParaRPr lang="fr-BE" dirty="0"/>
          </a:p>
        </p:txBody>
      </p:sp>
      <p:sp>
        <p:nvSpPr>
          <p:cNvPr id="30" name="TextBox 29"/>
          <p:cNvSpPr txBox="1"/>
          <p:nvPr/>
        </p:nvSpPr>
        <p:spPr>
          <a:xfrm>
            <a:off x="7239000" y="1752600"/>
            <a:ext cx="1843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+ : no polar</a:t>
            </a:r>
            <a:endParaRPr lang="en-US" sz="1400" b="1" baseline="-25000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FF00"/>
                </a:solidFill>
              </a:rPr>
              <a:t>● : polar in IGS</a:t>
            </a:r>
            <a:endParaRPr lang="en-US" sz="1400" b="1" baseline="-25000" dirty="0" smtClean="0">
              <a:solidFill>
                <a:srgbClr val="00FF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□ : polar in GOME-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     SCIA</a:t>
            </a:r>
          </a:p>
        </p:txBody>
      </p:sp>
      <p:sp>
        <p:nvSpPr>
          <p:cNvPr id="31" name="Content Placeholder 1"/>
          <p:cNvSpPr txBox="1">
            <a:spLocks/>
          </p:cNvSpPr>
          <p:nvPr/>
        </p:nvSpPr>
        <p:spPr bwMode="auto">
          <a:xfrm>
            <a:off x="7053156" y="3124201"/>
            <a:ext cx="2167044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lso the polar teleconnection patterns arise at tropical and mid-latitudes.</a:t>
            </a:r>
          </a:p>
        </p:txBody>
      </p:sp>
      <p:sp>
        <p:nvSpPr>
          <p:cNvPr id="32" name="Smiley Face 31"/>
          <p:cNvSpPr>
            <a:spLocks noChangeAspect="1"/>
          </p:cNvSpPr>
          <p:nvPr/>
        </p:nvSpPr>
        <p:spPr>
          <a:xfrm>
            <a:off x="7943725" y="4419600"/>
            <a:ext cx="438275" cy="43827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32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34" name="Group 33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36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0" y="687600"/>
            <a:ext cx="8926408" cy="6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Conclusions &amp; Perspectives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97808" cy="5486400"/>
          </a:xfrm>
        </p:spPr>
        <p:txBody>
          <a:bodyPr/>
          <a:lstStyle/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This simple, empirical model, works well for the </a:t>
            </a:r>
            <a:r>
              <a:rPr lang="en-GB" sz="1800" b="1" dirty="0" smtClean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NH mid-latitude</a:t>
            </a:r>
            <a:r>
              <a:rPr lang="en-GB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sites (high correlation coefficients, geographically consistent proxies used).</a:t>
            </a:r>
          </a:p>
          <a:p>
            <a:pPr algn="just"/>
            <a:endParaRPr lang="en-GB" sz="800" dirty="0" smtClean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For other geographical regions (e.g. </a:t>
            </a:r>
            <a:r>
              <a:rPr lang="en-GB" sz="18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Australia, the Pacific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), this approach is less successful (missing proxies?) </a:t>
            </a:r>
            <a:r>
              <a:rPr lang="en-GB" sz="1800" u="sng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or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all time series have more problems.</a:t>
            </a:r>
          </a:p>
          <a:p>
            <a:pPr marL="109537" indent="0" algn="just">
              <a:buNone/>
            </a:pPr>
            <a:endParaRPr lang="en-GB" sz="600" dirty="0" smtClean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The bulk of the variability is explained by the </a:t>
            </a:r>
            <a:r>
              <a:rPr lang="en-GB" sz="1800" b="1" dirty="0" smtClean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surface temperature</a:t>
            </a:r>
            <a:r>
              <a:rPr lang="en-GB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(after accounting for the seasonal cycle by the long term means or the harmonics)                                                                                      long term variability (</a:t>
            </a:r>
            <a:r>
              <a:rPr lang="en-GB" sz="1800" dirty="0" err="1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Claussius-Clapeyron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) and/or remaining seasonality?</a:t>
            </a:r>
          </a:p>
          <a:p>
            <a:pPr marL="109537" indent="0" algn="just">
              <a:buNone/>
            </a:pPr>
            <a:endParaRPr lang="en-GB" sz="6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A linear trend was retained as explanatory variable only for few sites. The residuals only show for a small number of sites </a:t>
            </a:r>
            <a:r>
              <a:rPr lang="en-GB" sz="1800" b="1" dirty="0" smtClean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significant trends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with the exception of GOMESCIA, where 20 to 30% show significant positive trends. So, there might be a clear homogenization issue in this dataset.</a:t>
            </a:r>
          </a:p>
          <a:p>
            <a:pPr algn="just"/>
            <a:endParaRPr lang="en-GB" sz="800" dirty="0" smtClean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f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uture work: </a:t>
            </a:r>
          </a:p>
          <a:p>
            <a:pPr lvl="1" algn="just"/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upgrade of the datasets used (ERA-interim 6h &amp; 18h, GOMESCIA climate)</a:t>
            </a:r>
          </a:p>
          <a:p>
            <a:pPr lvl="1" algn="just"/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monthly  daily?</a:t>
            </a:r>
          </a:p>
          <a:p>
            <a:pPr lvl="1" algn="just"/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p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ublication in SI in prep.</a:t>
            </a:r>
            <a:endParaRPr lang="en-GB" sz="16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endParaRPr lang="en-GB" sz="6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marL="109537" indent="0" algn="just">
              <a:buNone/>
            </a:pPr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268856" y="5282625"/>
            <a:ext cx="2369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nl-BE" sz="3200" b="1" dirty="0" smtClean="0">
                <a:solidFill>
                  <a:srgbClr val="0000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Thank you!</a:t>
            </a:r>
            <a:endParaRPr lang="en-GB" altLang="nl-BE" sz="3200" b="1" dirty="0">
              <a:solidFill>
                <a:srgbClr val="000066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4265116"/>
            <a:ext cx="1276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i="1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painting by Jess Sutton</a:t>
            </a:r>
            <a:endParaRPr lang="en-US" sz="800" i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0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5344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Datasets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2" name="Content Placeholder 1"/>
          <p:cNvSpPr>
            <a:spLocks noGrp="1"/>
          </p:cNvSpPr>
          <p:nvPr>
            <p:ph idx="1"/>
          </p:nvPr>
        </p:nvSpPr>
        <p:spPr>
          <a:xfrm>
            <a:off x="76200" y="1018149"/>
            <a:ext cx="8915400" cy="5076851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IGS repro 1</a:t>
            </a:r>
            <a:endParaRPr lang="en-US" sz="20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omogenous data processing from January 1995 to April 2011</a:t>
            </a:r>
          </a:p>
          <a:p>
            <a:pPr lvl="1"/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ata taken at 0h &amp; 12h (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 future: also at 6h &amp; 18h)</a:t>
            </a:r>
            <a:endParaRPr lang="en-US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ZTD 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 IWV by means of </a:t>
            </a:r>
            <a:r>
              <a:rPr lang="en-US" sz="16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ERA-interim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/NCEPNCAR (P</a:t>
            </a:r>
            <a:r>
              <a:rPr lang="en-US" sz="1600" baseline="-250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s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 from surface, T</a:t>
            </a:r>
            <a:r>
              <a:rPr lang="en-US" sz="1600" baseline="-250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m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 from vertical levels)</a:t>
            </a:r>
            <a:endParaRPr lang="en-US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creening: STD &lt; 5 mm </a:t>
            </a:r>
            <a:r>
              <a:rPr lang="en-US" sz="16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sz="1600" b="1" u="sng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NOT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O. Bock’s screening and outlier removal applied to reference IGS repro 1 dataset in homogenization activity)</a:t>
            </a:r>
          </a:p>
          <a:p>
            <a:pPr lvl="1"/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ot homogenized </a:t>
            </a:r>
          </a:p>
          <a:p>
            <a:pPr lvl="1"/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ERA-interim/NCEPNCAR </a:t>
            </a:r>
            <a:r>
              <a:rPr lang="en-US" sz="2000" dirty="0" err="1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reanalyses</a:t>
            </a:r>
            <a:endParaRPr lang="en-US" sz="2000" dirty="0" smtClean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IWV from surface fields, corrected to IGS station height</a:t>
            </a:r>
          </a:p>
          <a:p>
            <a:pPr lvl="1"/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at 0h &amp; 12h </a:t>
            </a:r>
          </a:p>
          <a:p>
            <a:pPr lvl="1"/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GOMESCIA</a:t>
            </a:r>
          </a:p>
          <a:p>
            <a:pPr lvl="1"/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GOME/SCIAMACHY/GOME-2 satellite overpass measurements at IGS stations </a:t>
            </a:r>
          </a:p>
          <a:p>
            <a:pPr lvl="1"/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(1996 - ongoing)</a:t>
            </a:r>
          </a:p>
          <a:p>
            <a:pPr lvl="1"/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ot homogenized product (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 new climate product will be evaluated)</a:t>
            </a:r>
            <a:endParaRPr lang="en-GB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7400" y="990600"/>
            <a:ext cx="383309" cy="383309"/>
          </a:xfrm>
          <a:prstGeom prst="rect">
            <a:avLst/>
          </a:prstGeom>
        </p:spPr>
      </p:pic>
      <p:pic>
        <p:nvPicPr>
          <p:cNvPr id="24" name="Picture 23" descr="http://www.spaceoffice.nl/blobs/Beeldbank%20-%20per%20thema/Planet%20Earth/envisat_dlr_38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12740"/>
            <a:ext cx="886742" cy="7070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presentGNS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"/>
          <a:stretch>
            <a:fillRect/>
          </a:stretch>
        </p:blipFill>
        <p:spPr bwMode="auto">
          <a:xfrm>
            <a:off x="7831158" y="838200"/>
            <a:ext cx="1160442" cy="101448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44" y="3505200"/>
            <a:ext cx="2036436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Teleconnection patterns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2" name="Isosceles Triangle 21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setup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 bwMode="auto">
          <a:xfrm>
            <a:off x="355358" y="1142999"/>
            <a:ext cx="8407641" cy="506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recurring and persistent, large-scale </a:t>
            </a:r>
            <a:r>
              <a:rPr lang="en-US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patterns </a:t>
            </a:r>
            <a:r>
              <a:rPr lang="en-US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of </a:t>
            </a:r>
            <a:r>
              <a:rPr lang="en-US" sz="1800" dirty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pressure and circulation anomalies</a:t>
            </a:r>
            <a:r>
              <a:rPr lang="en-US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that spans vast geographical </a:t>
            </a:r>
            <a:r>
              <a:rPr lang="en-US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areas</a:t>
            </a:r>
          </a:p>
          <a:p>
            <a:endParaRPr lang="en-US" sz="8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Although these patterns typically last for </a:t>
            </a:r>
            <a:r>
              <a:rPr lang="en-US" sz="1800" dirty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several weeks to several months</a:t>
            </a:r>
            <a:r>
              <a:rPr lang="en-US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they can sometimes be prominent for </a:t>
            </a:r>
            <a:r>
              <a:rPr lang="en-US" sz="1800" dirty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several consecutive years</a:t>
            </a:r>
            <a:r>
              <a:rPr lang="en-US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thus reflecting an important part of both the </a:t>
            </a:r>
            <a:r>
              <a:rPr lang="en-US" sz="1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interannual</a:t>
            </a:r>
            <a:r>
              <a:rPr lang="en-US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and </a:t>
            </a:r>
            <a:r>
              <a:rPr lang="en-US" sz="1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interdecadal</a:t>
            </a:r>
            <a:r>
              <a:rPr lang="en-US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variability of the atmospheric circulation. </a:t>
            </a:r>
            <a:endParaRPr lang="en-US" sz="18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sz="8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Many </a:t>
            </a:r>
            <a:r>
              <a:rPr lang="en-US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of the teleconnection patterns are also planetary-scale in nature, and span </a:t>
            </a:r>
            <a:r>
              <a:rPr lang="en-US" sz="1800" dirty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entire ocean basins and </a:t>
            </a:r>
            <a:r>
              <a:rPr lang="en-US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continents.</a:t>
            </a:r>
          </a:p>
          <a:p>
            <a:endParaRPr lang="en-US" sz="800" dirty="0" smtClean="0">
              <a:solidFill>
                <a:schemeClr val="accent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naturally occurring aspect of our chaotic atmospheric system, reflect large-scale changes in the atmospheric wave and jet stream patterns, and </a:t>
            </a:r>
            <a:r>
              <a:rPr lang="en-US" sz="1800" dirty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influence temperature, rainfall, storm tracks, and jet stream location/ intensity</a:t>
            </a:r>
            <a:r>
              <a:rPr lang="en-US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over vast </a:t>
            </a:r>
            <a:r>
              <a:rPr lang="en-US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areas </a:t>
            </a:r>
            <a:r>
              <a:rPr lang="en-US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 seasonal weather forecast</a:t>
            </a:r>
          </a:p>
          <a:p>
            <a:endParaRPr lang="en-US" sz="8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e.g. NAO </a:t>
            </a:r>
            <a:r>
              <a:rPr lang="en-US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= difference of atmospheric pressure at sea level between the Icelandic low and the Azores high. </a:t>
            </a:r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GB" sz="18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GB" sz="8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Font typeface="Wingdings 3" pitchFamily="18" charset="2"/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23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76" y="841248"/>
            <a:ext cx="7808992" cy="5577851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4" name="Isosceles Triangle 2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399" y="685800"/>
            <a:ext cx="8934157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Annual and semi-annual cycle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(means + all teleconnection patterns)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6919513" y="2209800"/>
            <a:ext cx="2167044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lot of sites do not need harmonics with annual period to describe their seasonal </a:t>
            </a:r>
            <a:r>
              <a:rPr lang="en-US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behaviour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(e.g. west coast of the Americas).</a:t>
            </a:r>
            <a:endParaRPr lang="en-US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verall, there is a geographical consistency of sites needing the first or second harmonics to represent their annual and semi-annual variability.</a:t>
            </a:r>
            <a:endParaRPr lang="fr-BE" sz="1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Font typeface="Wingdings 3" pitchFamily="18" charset="2"/>
              <a:buNone/>
            </a:pPr>
            <a:endParaRPr lang="fr-BE" sz="1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25644" y="10668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IGS repro 1 </a:t>
            </a:r>
            <a:endParaRPr lang="fr-BE" dirty="0"/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behaviour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0400" y="1447800"/>
            <a:ext cx="20810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+ : no 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harmonics</a:t>
            </a:r>
            <a:endParaRPr lang="en-US" sz="1400" b="1" baseline="-25000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FF00"/>
                </a:solidFill>
              </a:rPr>
              <a:t>● : annual cycle</a:t>
            </a:r>
            <a:endParaRPr lang="en-US" sz="1400" b="1" baseline="-25000" dirty="0" smtClean="0">
              <a:solidFill>
                <a:srgbClr val="00FF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□ : semi-annual cycle</a:t>
            </a:r>
            <a:endParaRPr lang="fr-BE" sz="14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0843"/>
            <a:ext cx="8382000" cy="5987143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268" y="3974068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00B050"/>
                </a:solidFill>
              </a:rPr>
              <a:t>IGS, T</a:t>
            </a:r>
            <a:r>
              <a:rPr lang="fr-BE" baseline="-25000" dirty="0" smtClean="0">
                <a:solidFill>
                  <a:srgbClr val="00B050"/>
                </a:solidFill>
              </a:rPr>
              <a:t>m</a:t>
            </a:r>
            <a:r>
              <a:rPr lang="fr-BE" dirty="0" smtClean="0">
                <a:solidFill>
                  <a:srgbClr val="00B050"/>
                </a:solidFill>
              </a:rPr>
              <a:t> </a:t>
            </a:r>
            <a:r>
              <a:rPr lang="fr-BE" dirty="0" err="1" smtClean="0">
                <a:solidFill>
                  <a:srgbClr val="00B050"/>
                </a:solidFill>
              </a:rPr>
              <a:t>ERAinterim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5344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IWV trends [mm/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]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(January 1997-March 2011)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2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4" name="Content Placeholder 1"/>
          <p:cNvSpPr>
            <a:spLocks noGrp="1"/>
          </p:cNvSpPr>
          <p:nvPr/>
        </p:nvSpPr>
        <p:spPr bwMode="auto">
          <a:xfrm>
            <a:off x="393196" y="4636268"/>
            <a:ext cx="8686800" cy="123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physical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law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(the Clausius-Clapeyron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equation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 tells us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that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the water holding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capacity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of the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atmosphere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goes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up at about 7% per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degree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Celsius/Kelvin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increase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in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temperature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pPr marL="109537" indent="0">
              <a:buNone/>
            </a:pPr>
            <a:endParaRPr lang="fr-BE" sz="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This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is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not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well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established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by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our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datasets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in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particular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for GOMESCIA!</a:t>
            </a: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483603" y="990600"/>
            <a:ext cx="4672593" cy="3489967"/>
            <a:chOff x="4471407" y="1066800"/>
            <a:chExt cx="4672593" cy="348996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407" y="1219200"/>
              <a:ext cx="4672593" cy="3337567"/>
            </a:xfrm>
            <a:prstGeom prst="rect">
              <a:avLst/>
            </a:prstGeom>
          </p:spPr>
        </p:pic>
        <p:sp>
          <p:nvSpPr>
            <p:cNvPr id="29" name="TextBox 27"/>
            <p:cNvSpPr txBox="1"/>
            <p:nvPr/>
          </p:nvSpPr>
          <p:spPr>
            <a:xfrm>
              <a:off x="6477000" y="1066800"/>
              <a:ext cx="1213794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 sz="1600" dirty="0" smtClean="0">
                  <a:latin typeface="Malgun Gothic" pitchFamily="34" charset="-127"/>
                  <a:ea typeface="Malgun Gothic" pitchFamily="34" charset="-127"/>
                </a:rPr>
                <a:t>GOMESCIA</a:t>
              </a:r>
              <a:endParaRPr lang="nl-NL" sz="1600" dirty="0"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" y="1139952"/>
            <a:ext cx="4672593" cy="3337567"/>
          </a:xfrm>
          <a:prstGeom prst="rect">
            <a:avLst/>
          </a:prstGeom>
        </p:spPr>
      </p:pic>
      <p:sp>
        <p:nvSpPr>
          <p:cNvPr id="27" name="TextBox 22"/>
          <p:cNvSpPr txBox="1"/>
          <p:nvPr/>
        </p:nvSpPr>
        <p:spPr>
          <a:xfrm>
            <a:off x="2105744" y="99060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600" dirty="0" smtClean="0">
                <a:latin typeface="Malgun Gothic" pitchFamily="34" charset="-127"/>
                <a:ea typeface="Malgun Gothic" pitchFamily="34" charset="-127"/>
              </a:rPr>
              <a:t>IGS</a:t>
            </a:r>
            <a:endParaRPr lang="nl-NL" sz="1600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12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Trend correlations: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between 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sz="1600" b="1" baseline="-25000" dirty="0" err="1" smtClean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and IWV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2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Seasonal cycle : </a:t>
            </a:r>
            <a:r>
              <a:rPr lang="en-US" sz="1600" b="1" dirty="0" smtClean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between data sources</a:t>
            </a:r>
            <a:r>
              <a:rPr lang="en-US" sz="2400" b="1" dirty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355359" y="4572000"/>
            <a:ext cx="8686800" cy="1231132"/>
          </a:xfrm>
        </p:spPr>
        <p:txBody>
          <a:bodyPr/>
          <a:lstStyle/>
          <a:p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he </a:t>
            </a:r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global shape of the seasonal cycle is very similarly captured by all 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techniques/datasets.</a:t>
            </a: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GOMESCIA differs most from other devices w.r.t. seasonal cycle, especially at lower IWV 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values.</a:t>
            </a:r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1" y="1001485"/>
            <a:ext cx="4892041" cy="349431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85800" y="2673350"/>
            <a:ext cx="903094" cy="1377950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8" name="Group 7"/>
          <p:cNvGrpSpPr/>
          <p:nvPr/>
        </p:nvGrpSpPr>
        <p:grpSpPr>
          <a:xfrm>
            <a:off x="1137347" y="1295400"/>
            <a:ext cx="8019353" cy="2755900"/>
            <a:chOff x="1137347" y="1295400"/>
            <a:chExt cx="8019353" cy="2755900"/>
          </a:xfrm>
        </p:grpSpPr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95400"/>
              <a:ext cx="4584700" cy="275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>
              <a:stCxn id="2" idx="0"/>
            </p:cNvCxnSpPr>
            <p:nvPr/>
          </p:nvCxnSpPr>
          <p:spPr>
            <a:xfrm flipV="1">
              <a:off x="1137347" y="1447800"/>
              <a:ext cx="3968053" cy="122555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2" idx="4"/>
            </p:cNvCxnSpPr>
            <p:nvPr/>
          </p:nvCxnSpPr>
          <p:spPr>
            <a:xfrm flipV="1">
              <a:off x="1137347" y="3886200"/>
              <a:ext cx="3815653" cy="16510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Main focus in this presentation:</a:t>
            </a:r>
            <a:r>
              <a:rPr lang="en-US" sz="2400" b="1" dirty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355359" y="1295400"/>
            <a:ext cx="8686800" cy="4572000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What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are the </a:t>
            </a:r>
            <a:r>
              <a:rPr lang="en-GB" sz="1800" b="1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main drivers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of the seasonal variability and long-term time behaviour of the IWV time series?</a:t>
            </a:r>
          </a:p>
          <a:p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GB" sz="1800" b="1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How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can this scientific question be assessed?</a:t>
            </a:r>
          </a:p>
          <a:p>
            <a:endParaRPr lang="en-GB" sz="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unning climate models and study the underlying processes (e.g. validation of climate models with GNSS IWV retrievals 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 see e.g. talk by Julie </a:t>
            </a:r>
            <a:r>
              <a:rPr lang="en-GB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Berckmans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)</a:t>
            </a:r>
          </a:p>
          <a:p>
            <a:pPr marL="392113" lvl="1" indent="0">
              <a:buNone/>
            </a:pPr>
            <a:endParaRPr lang="en-GB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uilding empirical “models”, based on representations (=time series, in particular monthly means) of circulation patterns (e.g. ENSO) and lower-atmospheric oscillations (e.g. NAO)</a:t>
            </a:r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10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Main focus in this presentation:</a:t>
            </a:r>
            <a:r>
              <a:rPr lang="en-US" sz="2400" b="1" dirty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355359" y="1295400"/>
            <a:ext cx="8686800" cy="4572000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What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are the </a:t>
            </a:r>
            <a:r>
              <a:rPr lang="en-GB" sz="1800" b="1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main drivers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of the seasonal variability and long-term time behaviour of the IWV time series?</a:t>
            </a:r>
          </a:p>
          <a:p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GB" sz="1800" b="1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How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can this scientific question be assessed?</a:t>
            </a:r>
          </a:p>
          <a:p>
            <a:endParaRPr lang="en-GB" sz="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unning climate models and study the underlying processes (e.g. validation of climate models with GNSS IWV retrievals 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 see e.g. talk by Julie </a:t>
            </a:r>
            <a:r>
              <a:rPr lang="en-GB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Berckmans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)</a:t>
            </a:r>
          </a:p>
          <a:p>
            <a:pPr marL="392113" lvl="1" indent="0">
              <a:buNone/>
            </a:pPr>
            <a:endParaRPr lang="en-GB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</a:t>
            </a:r>
            <a:r>
              <a:rPr lang="en-GB" sz="16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uilding empirical “models”, based on representations (=time series, in particular monthly means) of circulation patterns (e.g. ENSO) and lower-atmospheric oscillations (e.g. NAO)                                                                                      </a:t>
            </a:r>
            <a:r>
              <a:rPr lang="en-GB" sz="16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 stepwise multiple linear regression</a:t>
            </a:r>
            <a:endParaRPr lang="fr-BE" sz="1600" dirty="0" smtClean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        setup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</a:t>
            </a: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Stepwise multiple linear regression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Recapitulation &amp; 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      setup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0800"/>
            <a:ext cx="2842123" cy="2842123"/>
          </a:xfrm>
          <a:prstGeom prst="rect">
            <a:avLst/>
          </a:prstGeom>
        </p:spPr>
      </p:pic>
      <p:pic>
        <p:nvPicPr>
          <p:cNvPr id="2050" name="Picture 2" descr="Afbeeldingsresultaat voor typical dutch dishe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439205" cy="16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52400" y="1283467"/>
            <a:ext cx="2590800" cy="545333"/>
          </a:xfrm>
        </p:spPr>
        <p:txBody>
          <a:bodyPr/>
          <a:lstStyle/>
          <a:p>
            <a:pPr marL="109537" indent="0">
              <a:buNone/>
            </a:pP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You have a nice picture of some tasty dish you want to make …</a:t>
            </a:r>
            <a:endParaRPr lang="en-US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76600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IWV observations (Y)</a:t>
            </a:r>
            <a:endParaRPr lang="fr-BE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" y="3810000"/>
            <a:ext cx="3048000" cy="2397919"/>
            <a:chOff x="76200" y="3810000"/>
            <a:chExt cx="3048000" cy="239791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20" y="4191000"/>
              <a:ext cx="1555380" cy="194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Content Placeholder 1"/>
            <p:cNvSpPr txBox="1">
              <a:spLocks/>
            </p:cNvSpPr>
            <p:nvPr/>
          </p:nvSpPr>
          <p:spPr bwMode="auto">
            <a:xfrm>
              <a:off x="76200" y="3810000"/>
              <a:ext cx="3048000" cy="545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65125" indent="-255588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0713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8838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109537" indent="0">
                <a:buFont typeface="Wingdings 3" pitchFamily="18" charset="2"/>
                <a:buNone/>
              </a:pPr>
              <a:r>
                <a:rPr lang="en-US" sz="120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… but </a:t>
              </a:r>
              <a:r>
                <a:rPr lang="en-US" sz="12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you don’t know the ingredients.</a:t>
              </a:r>
              <a:endPara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24753" y="4082666"/>
              <a:ext cx="2089847" cy="212525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28600" y="4191000"/>
              <a:ext cx="2168312" cy="18288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2971800" y="1131067"/>
            <a:ext cx="2590800" cy="54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So you start throwing some ingredients in a cooking pot…</a:t>
            </a:r>
            <a:endParaRPr lang="en-US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48000" y="1688068"/>
            <a:ext cx="2681289" cy="1283732"/>
            <a:chOff x="3048000" y="1688068"/>
            <a:chExt cx="2681289" cy="1283732"/>
          </a:xfrm>
        </p:grpSpPr>
        <p:sp>
          <p:nvSpPr>
            <p:cNvPr id="10" name="TextBox 9"/>
            <p:cNvSpPr txBox="1"/>
            <p:nvPr/>
          </p:nvSpPr>
          <p:spPr>
            <a:xfrm>
              <a:off x="3048000" y="1905000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T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surf</a:t>
              </a:r>
              <a:endParaRPr lang="fr-BE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37144" y="1764268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P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surf</a:t>
              </a:r>
              <a:endParaRPr lang="fr-BE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05400" y="1688068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P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trop</a:t>
              </a:r>
              <a:endParaRPr lang="fr-BE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09493" y="2133600"/>
              <a:ext cx="9509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</a:t>
              </a:r>
              <a:r>
                <a:rPr lang="en-US" sz="1200" dirty="0" smtClean="0">
                  <a:solidFill>
                    <a:srgbClr val="FF0000"/>
                  </a:solidFill>
                </a:rPr>
                <a:t>eans 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or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hamonics</a:t>
              </a:r>
              <a:endParaRPr lang="fr-BE" sz="1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33800" y="2297668"/>
              <a:ext cx="5806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NAO</a:t>
              </a:r>
              <a:endParaRPr lang="fr-BE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48000" y="2450068"/>
              <a:ext cx="651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ENSO</a:t>
              </a:r>
              <a:endParaRPr lang="fr-BE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10000" y="2664023"/>
              <a:ext cx="566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QBO</a:t>
              </a:r>
              <a:endParaRPr lang="fr-BE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22944" y="1752600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...</a:t>
              </a:r>
              <a:endParaRPr lang="fr-BE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Content Placeholder 1"/>
          <p:cNvSpPr txBox="1">
            <a:spLocks/>
          </p:cNvSpPr>
          <p:nvPr/>
        </p:nvSpPr>
        <p:spPr bwMode="auto">
          <a:xfrm>
            <a:off x="3124200" y="5562600"/>
            <a:ext cx="259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First, you use all the ingredients you have, and you determine whose impact (</a:t>
            </a:r>
            <a:r>
              <a:rPr lang="en-US" sz="12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correlation coefficient</a:t>
            </a:r>
            <a:r>
              <a:rPr lang="en-US" sz="1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) is largest…</a:t>
            </a:r>
            <a:endParaRPr lang="en-US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29289" y="1143000"/>
            <a:ext cx="2997816" cy="1154668"/>
            <a:chOff x="5729289" y="1143000"/>
            <a:chExt cx="2997816" cy="1154668"/>
          </a:xfrm>
        </p:grpSpPr>
        <p:sp>
          <p:nvSpPr>
            <p:cNvPr id="11" name="TextBox 10"/>
            <p:cNvSpPr txBox="1"/>
            <p:nvPr/>
          </p:nvSpPr>
          <p:spPr>
            <a:xfrm>
              <a:off x="6415254" y="1143000"/>
              <a:ext cx="2311851" cy="33855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e</a:t>
              </a:r>
              <a:r>
                <a:rPr lang="en-US" sz="1600" dirty="0" smtClean="0">
                  <a:solidFill>
                    <a:srgbClr val="FF0000"/>
                  </a:solidFill>
                </a:rPr>
                <a:t>xplanatory variables</a:t>
              </a:r>
              <a:endParaRPr lang="fr-BE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5729289" y="1481554"/>
              <a:ext cx="1025261" cy="8161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Isosceles Triangle 49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ESTEC, </a:t>
            </a:r>
            <a:r>
              <a:rPr lang="fr-BE" sz="1100" dirty="0" err="1" smtClean="0">
                <a:solidFill>
                  <a:schemeClr val="tx1"/>
                </a:solidFill>
              </a:rPr>
              <a:t>Noordwijk</a:t>
            </a:r>
            <a:r>
              <a:rPr lang="fr-BE" sz="1100" dirty="0" smtClean="0">
                <a:solidFill>
                  <a:schemeClr val="tx1"/>
                </a:solidFill>
              </a:rPr>
              <a:t> (NL)               21-23 </a:t>
            </a:r>
            <a:r>
              <a:rPr lang="fr-BE" sz="1100" dirty="0" err="1" smtClean="0">
                <a:solidFill>
                  <a:schemeClr val="tx1"/>
                </a:solidFill>
              </a:rPr>
              <a:t>February</a:t>
            </a:r>
            <a:r>
              <a:rPr lang="fr-BE" sz="1100" dirty="0" smtClean="0">
                <a:solidFill>
                  <a:schemeClr val="tx1"/>
                </a:solidFill>
              </a:rPr>
              <a:t> 2017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5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behaviour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Performance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52106" y="1828800"/>
            <a:ext cx="2691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</a:t>
            </a:r>
            <a:r>
              <a:rPr lang="en-US" sz="1400" dirty="0" smtClean="0">
                <a:solidFill>
                  <a:srgbClr val="FF0000"/>
                </a:solidFill>
              </a:rPr>
              <a:t>eleconnection patterns =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</a:t>
            </a:r>
            <a:r>
              <a:rPr lang="en-US" sz="1400" dirty="0" smtClean="0">
                <a:solidFill>
                  <a:srgbClr val="FF0000"/>
                </a:solidFill>
              </a:rPr>
              <a:t>ecurrent, persistent, large scale patterns of pressure     and circulation anomalies  </a:t>
            </a:r>
            <a:endParaRPr lang="fr-B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43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6301</TotalTime>
  <Words>2434</Words>
  <Application>Microsoft Office PowerPoint</Application>
  <PresentationFormat>On-screen Show (4:3)</PresentationFormat>
  <Paragraphs>450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Integrated Water Vapour project in Belgium: techniques intercomparison and time series analysis</dc:title>
  <dc:creator>Roeland Van Malderen</dc:creator>
  <cp:lastModifiedBy>Roeland Van Malderen</cp:lastModifiedBy>
  <cp:revision>372</cp:revision>
  <cp:lastPrinted>2016-03-08T11:20:21Z</cp:lastPrinted>
  <dcterms:created xsi:type="dcterms:W3CDTF">2013-10-07T12:21:19Z</dcterms:created>
  <dcterms:modified xsi:type="dcterms:W3CDTF">2017-02-22T05:50:25Z</dcterms:modified>
</cp:coreProperties>
</file>