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3" r:id="rId2"/>
  </p:sldMasterIdLst>
  <p:notesMasterIdLst>
    <p:notesMasterId r:id="rId17"/>
  </p:notesMasterIdLst>
  <p:sldIdLst>
    <p:sldId id="258" r:id="rId3"/>
    <p:sldId id="284" r:id="rId4"/>
    <p:sldId id="314" r:id="rId5"/>
    <p:sldId id="326" r:id="rId6"/>
    <p:sldId id="316" r:id="rId7"/>
    <p:sldId id="317" r:id="rId8"/>
    <p:sldId id="318" r:id="rId9"/>
    <p:sldId id="319" r:id="rId10"/>
    <p:sldId id="320" r:id="rId11"/>
    <p:sldId id="325" r:id="rId12"/>
    <p:sldId id="321" r:id="rId13"/>
    <p:sldId id="322" r:id="rId14"/>
    <p:sldId id="323" r:id="rId15"/>
    <p:sldId id="324" r:id="rId1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EEF2"/>
    <a:srgbClr val="0000FF"/>
    <a:srgbClr val="8E9EB9"/>
    <a:srgbClr val="666699"/>
    <a:srgbClr val="99CCFF"/>
    <a:srgbClr val="000000"/>
    <a:srgbClr val="CC66FF"/>
    <a:srgbClr val="FF3399"/>
    <a:srgbClr val="FF00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88" autoAdjust="0"/>
    <p:restoredTop sz="99876" autoAdjust="0"/>
  </p:normalViewPr>
  <p:slideViewPr>
    <p:cSldViewPr>
      <p:cViewPr>
        <p:scale>
          <a:sx n="100" d="100"/>
          <a:sy n="100" d="100"/>
        </p:scale>
        <p:origin x="-2004" y="-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60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fld id="{067EC00F-892C-4999-B325-489891D34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959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78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22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5563" y="836613"/>
            <a:ext cx="1982787" cy="5289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6613"/>
            <a:ext cx="5795963" cy="5289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31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7931150" cy="581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3889375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8975" y="1600200"/>
            <a:ext cx="3889375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50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7931150" cy="581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793115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4212929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9108557 w 5760"/>
                <a:gd name="T3" fmla="*/ 0 h 528"/>
                <a:gd name="T4" fmla="*/ 9108557 w 5760"/>
                <a:gd name="T5" fmla="*/ 838200 h 528"/>
                <a:gd name="T6" fmla="*/ 75905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C07ADF6-7A97-43BE-A045-901337C5DCC3}" type="datetimeFigureOut">
              <a:rPr lang="en-US"/>
              <a:pPr>
                <a:defRPr/>
              </a:pPr>
              <a:t>6/6/2013</a:t>
            </a:fld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1BD7BD9-FECE-4A17-A230-385A981501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629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00ED4-E38A-403E-9F2A-B8EC2FCE7875}" type="datetimeFigureOut">
              <a:rPr lang="en-US"/>
              <a:pPr>
                <a:defRPr/>
              </a:pPr>
              <a:t>6/6/2013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0EBD7-0B17-4773-81DD-181B938ED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34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279FF1-3094-4DB2-BA69-C5890A2F5DA8}" type="datetimeFigureOut">
              <a:rPr lang="en-US"/>
              <a:pPr>
                <a:defRPr/>
              </a:pPr>
              <a:t>6/6/2013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C26520-5BA1-4651-9AC7-24EDFB00A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97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55EAF6-CA11-4588-9BA9-9845505B7BC8}" type="datetimeFigureOut">
              <a:rPr lang="en-US"/>
              <a:pPr>
                <a:defRPr/>
              </a:pPr>
              <a:t>6/6/2013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2B7F97-FB95-404B-B71F-1AB830E30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583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C41A0C-BF3A-4915-96ED-D170A3C15395}" type="datetimeFigureOut">
              <a:rPr lang="en-US"/>
              <a:pPr>
                <a:defRPr/>
              </a:pPr>
              <a:t>6/6/2013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B8289A-7F3A-459D-BDC7-8FD592266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78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2EA5EA-69C8-467E-9BEE-C4586BBD2310}" type="datetimeFigureOut">
              <a:rPr lang="en-US"/>
              <a:pPr>
                <a:defRPr/>
              </a:pPr>
              <a:t>6/6/2013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D57013-0409-4973-B8BB-973ADD24C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85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9006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03E98-B361-4773-8DC2-881673006BE5}" type="datetimeFigureOut">
              <a:rPr lang="en-US"/>
              <a:pPr>
                <a:defRPr/>
              </a:pPr>
              <a:t>6/6/2013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C2071-846B-4972-962B-17F0C9EFD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29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68DEBE-2D95-4ED0-AFE5-6F54BBEE1F1E}" type="datetimeFigureOut">
              <a:rPr lang="en-US"/>
              <a:pPr>
                <a:defRPr/>
              </a:pPr>
              <a:t>6/6/2013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928EF0-2944-40FC-9EEA-FCEE4DC35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91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5B58715-9BC1-4200-A5D5-342D440AFC0D}" type="datetimeFigureOut">
              <a:rPr lang="en-US"/>
              <a:pPr>
                <a:defRPr/>
              </a:pPr>
              <a:t>6/6/2013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99496EC-6D5F-4CCC-B06D-59050875B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90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93625-0C10-4B79-8FE5-643E0C9BFE2D}" type="datetimeFigureOut">
              <a:rPr lang="en-US"/>
              <a:pPr>
                <a:defRPr/>
              </a:pPr>
              <a:t>6/6/2013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675E5-7E2D-4FC5-B5D1-B3B7057DD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888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E60B6-0DA6-4374-B55E-18E8F185A0CB}" type="datetimeFigureOut">
              <a:rPr lang="en-US"/>
              <a:pPr>
                <a:defRPr/>
              </a:pPr>
              <a:t>6/6/2013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93F54-3A17-4BFA-B5CF-67FD69092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32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5612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89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8975" y="1600200"/>
            <a:ext cx="3889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55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29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31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2610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25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6632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6613"/>
            <a:ext cx="79311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</a:t>
            </a:r>
          </a:p>
        </p:txBody>
      </p:sp>
      <p:sp>
        <p:nvSpPr>
          <p:cNvPr id="1027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9311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3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19800"/>
            <a:ext cx="5334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33"/>
          <p:cNvSpPr>
            <a:spLocks noChangeArrowheads="1"/>
          </p:cNvSpPr>
          <p:nvPr/>
        </p:nvSpPr>
        <p:spPr bwMode="auto">
          <a:xfrm>
            <a:off x="5029200" y="6324600"/>
            <a:ext cx="3505200" cy="381000"/>
          </a:xfrm>
          <a:prstGeom prst="rect">
            <a:avLst/>
          </a:prstGeom>
          <a:gradFill rotWithShape="0">
            <a:gsLst>
              <a:gs pos="0">
                <a:srgbClr val="6699FF"/>
              </a:gs>
              <a:gs pos="50000">
                <a:srgbClr val="91B5FF"/>
              </a:gs>
              <a:gs pos="100000">
                <a:srgbClr val="6699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08" name="Text Box 36"/>
          <p:cNvSpPr txBox="1">
            <a:spLocks noChangeArrowheads="1"/>
          </p:cNvSpPr>
          <p:nvPr/>
        </p:nvSpPr>
        <p:spPr bwMode="auto">
          <a:xfrm>
            <a:off x="5105400" y="6384925"/>
            <a:ext cx="34290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000" b="1" smtClean="0">
                <a:solidFill>
                  <a:srgbClr val="FF3300"/>
                </a:solidFill>
                <a:latin typeface="Arial" charset="0"/>
              </a:rPr>
              <a:t>O3sonde DQA Workshop, Boulder, 18-19/10/2011</a:t>
            </a:r>
            <a:endParaRPr lang="en-US" sz="1000" b="1" smtClean="0">
              <a:solidFill>
                <a:srgbClr val="FF33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699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699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699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699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699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6699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6699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6699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6699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2000">
          <a:solidFill>
            <a:srgbClr val="6699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ü"/>
        <a:defRPr sz="2000">
          <a:solidFill>
            <a:srgbClr val="6699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sz="2000">
          <a:solidFill>
            <a:srgbClr val="6699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sz="1600">
          <a:solidFill>
            <a:srgbClr val="6699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sz="1600">
          <a:solidFill>
            <a:srgbClr val="6699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•"/>
        <a:defRPr sz="1600">
          <a:solidFill>
            <a:srgbClr val="6699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•"/>
        <a:defRPr sz="1600">
          <a:solidFill>
            <a:srgbClr val="6699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•"/>
        <a:defRPr sz="1600">
          <a:solidFill>
            <a:srgbClr val="6699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•"/>
        <a:defRPr sz="1600">
          <a:solidFill>
            <a:srgbClr val="6699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051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79AACBC-FBB1-4DDF-ADCE-234D420337F7}" type="datetimeFigureOut">
              <a:rPr lang="en-US"/>
              <a:pPr>
                <a:defRPr/>
              </a:pPr>
              <a:t>6/6/2013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37DC7E8-27EF-41DC-85F7-C2AB246BD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19" r:id="rId2"/>
    <p:sldLayoutId id="2147483824" r:id="rId3"/>
    <p:sldLayoutId id="2147483825" r:id="rId4"/>
    <p:sldLayoutId id="2147483826" r:id="rId5"/>
    <p:sldLayoutId id="2147483827" r:id="rId6"/>
    <p:sldLayoutId id="2147483820" r:id="rId7"/>
    <p:sldLayoutId id="2147483828" r:id="rId8"/>
    <p:sldLayoutId id="2147483829" r:id="rId9"/>
    <p:sldLayoutId id="2147483821" r:id="rId10"/>
    <p:sldLayoutId id="214748382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4.png"/><Relationship Id="rId7" Type="http://schemas.openxmlformats.org/officeDocument/2006/relationships/image" Target="../media/image27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jpeg"/><Relationship Id="rId11" Type="http://schemas.openxmlformats.org/officeDocument/2006/relationships/image" Target="../media/image37.gif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png"/><Relationship Id="rId5" Type="http://schemas.openxmlformats.org/officeDocument/2006/relationships/image" Target="../media/image40.tiff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4"/>
          <p:cNvSpPr>
            <a:spLocks noGrp="1" noChangeArrowheads="1"/>
          </p:cNvSpPr>
          <p:nvPr>
            <p:ph type="ctrTitle"/>
          </p:nvPr>
        </p:nvSpPr>
        <p:spPr>
          <a:xfrm>
            <a:off x="251520" y="1772816"/>
            <a:ext cx="8640960" cy="1829761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2600" dirty="0" smtClean="0"/>
              <a:t>Water Vapour, Meteorology, and Climate</a:t>
            </a:r>
            <a:r>
              <a:rPr lang="en-GB" sz="2600" dirty="0">
                <a:latin typeface="Myriad Pro"/>
              </a:rPr>
              <a:t/>
            </a:r>
            <a:br>
              <a:rPr lang="en-GB" sz="2600" dirty="0">
                <a:latin typeface="Myriad Pro"/>
              </a:rPr>
            </a:br>
            <a:endParaRPr lang="en-US" sz="2600" dirty="0" smtClean="0"/>
          </a:p>
        </p:txBody>
      </p:sp>
      <p:sp>
        <p:nvSpPr>
          <p:cNvPr id="10243" name="Rectangle 21"/>
          <p:cNvSpPr>
            <a:spLocks noGrp="1" noChangeArrowheads="1"/>
          </p:cNvSpPr>
          <p:nvPr>
            <p:ph type="subTitle" idx="1"/>
          </p:nvPr>
        </p:nvSpPr>
        <p:spPr>
          <a:xfrm>
            <a:off x="611560" y="4029050"/>
            <a:ext cx="7995488" cy="1200150"/>
          </a:xfrm>
        </p:spPr>
        <p:txBody>
          <a:bodyPr/>
          <a:lstStyle/>
          <a:p>
            <a:pPr marR="0" algn="ctr" eaLnBrk="1" hangingPunct="1"/>
            <a:r>
              <a:rPr lang="en-GB" sz="1800" dirty="0" smtClean="0">
                <a:solidFill>
                  <a:srgbClr val="FF3300"/>
                </a:solidFill>
              </a:rPr>
              <a:t>Roeland </a:t>
            </a:r>
            <a:r>
              <a:rPr lang="en-GB" sz="1800" dirty="0">
                <a:solidFill>
                  <a:srgbClr val="FF3300"/>
                </a:solidFill>
              </a:rPr>
              <a:t>Van </a:t>
            </a:r>
            <a:r>
              <a:rPr lang="en-GB" sz="1800" dirty="0" smtClean="0">
                <a:solidFill>
                  <a:srgbClr val="FF3300"/>
                </a:solidFill>
              </a:rPr>
              <a:t>Malderen, </a:t>
            </a:r>
            <a:r>
              <a:rPr lang="en-GB" sz="2800" u="sng" dirty="0" smtClean="0">
                <a:solidFill>
                  <a:srgbClr val="FF3300"/>
                </a:solidFill>
              </a:rPr>
              <a:t>Eric Pottiaux</a:t>
            </a:r>
            <a:r>
              <a:rPr lang="en-GB" sz="1800" dirty="0" smtClean="0">
                <a:solidFill>
                  <a:srgbClr val="FF3300"/>
                </a:solidFill>
              </a:rPr>
              <a:t>, Hugues Brenot</a:t>
            </a:r>
            <a:endParaRPr lang="en-US" sz="1800" baseline="30000" dirty="0" smtClean="0">
              <a:solidFill>
                <a:srgbClr val="FF3300"/>
              </a:solidFill>
            </a:endParaRP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380310" y="260648"/>
            <a:ext cx="1584175" cy="1018425"/>
            <a:chOff x="7187623" y="404664"/>
            <a:chExt cx="1974051" cy="1269065"/>
          </a:xfrm>
        </p:grpSpPr>
        <p:pic>
          <p:nvPicPr>
            <p:cNvPr id="23" name="Picture 2" descr="C:\Users\ericpott\Pictures\ROB - Work\STCE Logo\STCE-Logo-White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04" t="32018" r="29654" b="26067"/>
            <a:stretch/>
          </p:blipFill>
          <p:spPr bwMode="auto">
            <a:xfrm>
              <a:off x="7674867" y="404664"/>
              <a:ext cx="1067075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7187623" y="1175150"/>
              <a:ext cx="1974051" cy="498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cap="small" dirty="0">
                  <a:latin typeface="Myriad Web Pro" pitchFamily="34" charset="0"/>
                </a:rPr>
                <a:t>Solar-Terrestrial Centre of Excellence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5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2" name="Picture 2" descr="C:\Users\ericpott\Pictures\ROB - Work\STCE Logo\STCE-Logo-Whit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4" t="32018" r="29654" b="26067"/>
          <a:stretch/>
        </p:blipFill>
        <p:spPr bwMode="auto">
          <a:xfrm>
            <a:off x="8623469" y="135011"/>
            <a:ext cx="48503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Isosceles Triangle 16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b="1" dirty="0" smtClean="0">
                <a:solidFill>
                  <a:schemeClr val="tx1"/>
                </a:solidFill>
              </a:rPr>
              <a:t>STCE </a:t>
            </a:r>
            <a:r>
              <a:rPr lang="fr-BE" b="1" dirty="0" err="1" smtClean="0">
                <a:solidFill>
                  <a:schemeClr val="tx1"/>
                </a:solidFill>
              </a:rPr>
              <a:t>Annual</a:t>
            </a:r>
            <a:r>
              <a:rPr lang="fr-BE" b="1" dirty="0" smtClean="0">
                <a:solidFill>
                  <a:schemeClr val="tx1"/>
                </a:solidFill>
              </a:rPr>
              <a:t> Meeting    Meridian room,                     </a:t>
            </a:r>
            <a:r>
              <a:rPr lang="fr-BE" b="1" dirty="0">
                <a:solidFill>
                  <a:schemeClr val="tx1"/>
                </a:solidFill>
              </a:rPr>
              <a:t>7</a:t>
            </a:r>
            <a:r>
              <a:rPr lang="fr-BE" b="1" dirty="0" smtClean="0">
                <a:solidFill>
                  <a:schemeClr val="tx1"/>
                </a:solidFill>
              </a:rPr>
              <a:t> </a:t>
            </a:r>
            <a:r>
              <a:rPr lang="fr-BE" b="1" dirty="0" err="1" smtClean="0">
                <a:solidFill>
                  <a:schemeClr val="tx1"/>
                </a:solidFill>
              </a:rPr>
              <a:t>June</a:t>
            </a:r>
            <a:r>
              <a:rPr lang="fr-BE" b="1" dirty="0" smtClean="0">
                <a:solidFill>
                  <a:schemeClr val="tx1"/>
                </a:solidFill>
              </a:rPr>
              <a:t> 2013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541" y="764704"/>
            <a:ext cx="8537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Antarctica</a:t>
            </a:r>
            <a:r>
              <a:rPr lang="fr-BE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</a:t>
            </a:r>
            <a:r>
              <a:rPr lang="fr-BE" sz="1400" b="1" dirty="0" err="1" smtClean="0">
                <a:solidFill>
                  <a:srgbClr val="FF0000"/>
                </a:solidFill>
                <a:latin typeface="+mj-lt"/>
              </a:rPr>
              <a:t>reserach</a:t>
            </a:r>
            <a:r>
              <a:rPr lang="fr-BE" sz="1400" b="1" dirty="0" smtClean="0">
                <a:solidFill>
                  <a:srgbClr val="FF0000"/>
                </a:solidFill>
                <a:latin typeface="+mj-lt"/>
              </a:rPr>
              <a:t> on </a:t>
            </a:r>
            <a:r>
              <a:rPr lang="fr-BE" sz="1400" b="1" dirty="0" err="1" smtClean="0">
                <a:solidFill>
                  <a:srgbClr val="FF0000"/>
                </a:solidFill>
                <a:latin typeface="+mj-lt"/>
              </a:rPr>
              <a:t>aerosol-clouds-precipitation</a:t>
            </a:r>
            <a:r>
              <a:rPr lang="fr-BE" sz="1400" b="1" dirty="0" smtClean="0">
                <a:solidFill>
                  <a:srgbClr val="FF0000"/>
                </a:solidFill>
                <a:latin typeface="+mj-lt"/>
              </a:rPr>
              <a:t> interaction </a:t>
            </a:r>
            <a:r>
              <a:rPr lang="fr-BE" sz="1400" b="1" dirty="0" err="1" smtClean="0">
                <a:solidFill>
                  <a:srgbClr val="FF0000"/>
                </a:solidFill>
                <a:latin typeface="+mj-lt"/>
              </a:rPr>
              <a:t>at</a:t>
            </a:r>
            <a:r>
              <a:rPr lang="fr-BE" sz="1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fr-BE" sz="1400" b="1" dirty="0" err="1" smtClean="0">
                <a:solidFill>
                  <a:srgbClr val="FF0000"/>
                </a:solidFill>
                <a:latin typeface="+mj-lt"/>
              </a:rPr>
              <a:t>Princess</a:t>
            </a:r>
            <a:r>
              <a:rPr lang="fr-BE" sz="1400" b="1" dirty="0" smtClean="0">
                <a:solidFill>
                  <a:srgbClr val="FF0000"/>
                </a:solidFill>
                <a:latin typeface="+mj-lt"/>
              </a:rPr>
              <a:t> Elisabeth Station</a:t>
            </a:r>
            <a:endParaRPr lang="en-US" sz="1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 Box 48"/>
          <p:cNvSpPr txBox="1">
            <a:spLocks noChangeArrowheads="1"/>
          </p:cNvSpPr>
          <p:nvPr/>
        </p:nvSpPr>
        <p:spPr bwMode="auto">
          <a:xfrm>
            <a:off x="1447800" y="1578278"/>
            <a:ext cx="67279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KUL / RMI / </a:t>
            </a: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BISA </a:t>
            </a: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/ </a:t>
            </a:r>
            <a:r>
              <a:rPr lang="en-US" sz="1600" b="1" dirty="0" err="1" smtClean="0">
                <a:solidFill>
                  <a:srgbClr val="FF0000"/>
                </a:solidFill>
                <a:latin typeface="Arial" charset="0"/>
              </a:rPr>
              <a:t>UGent</a:t>
            </a: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 / ROB / Univ. Cologne / Univ. Luxembourg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195734" y="1125905"/>
            <a:ext cx="64081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b="1" dirty="0" smtClean="0">
                <a:solidFill>
                  <a:srgbClr val="FF0000"/>
                </a:solidFill>
                <a:latin typeface="Arial" charset="0"/>
              </a:rPr>
              <a:t>HYDRANT, BELATMOS, GIANT           projects</a:t>
            </a:r>
            <a:endParaRPr lang="en-US" sz="2200" b="1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186" y="1951880"/>
            <a:ext cx="9043614" cy="4789488"/>
            <a:chOff x="24186" y="1662112"/>
            <a:chExt cx="9043614" cy="4789488"/>
          </a:xfrm>
        </p:grpSpPr>
        <p:pic>
          <p:nvPicPr>
            <p:cNvPr id="13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2350" y="1662112"/>
              <a:ext cx="2025650" cy="1519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4038600"/>
              <a:ext cx="1809750" cy="24130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4352" y="4343400"/>
              <a:ext cx="2399648" cy="179973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389" b="38148"/>
            <a:stretch/>
          </p:blipFill>
          <p:spPr>
            <a:xfrm>
              <a:off x="5334000" y="2263690"/>
              <a:ext cx="2514600" cy="1799735"/>
            </a:xfrm>
            <a:prstGeom prst="rect">
              <a:avLst/>
            </a:prstGeom>
          </p:spPr>
        </p:pic>
        <p:sp>
          <p:nvSpPr>
            <p:cNvPr id="18" name="TextBox 2"/>
            <p:cNvSpPr txBox="1">
              <a:spLocks noChangeArrowheads="1"/>
            </p:cNvSpPr>
            <p:nvPr/>
          </p:nvSpPr>
          <p:spPr bwMode="auto">
            <a:xfrm>
              <a:off x="2362200" y="1676400"/>
              <a:ext cx="2816669" cy="584775"/>
            </a:xfrm>
            <a:prstGeom prst="rect">
              <a:avLst/>
            </a:prstGeom>
            <a:solidFill>
              <a:srgbClr val="FFFFFF">
                <a:alpha val="74901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 err="1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Cimel</a:t>
              </a:r>
              <a:r>
                <a:rPr lang="en-US" sz="1600" b="1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sz="1600" b="1" dirty="0" err="1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Sunphotometer</a:t>
              </a:r>
              <a:r>
                <a:rPr lang="en-US" sz="1600" b="1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 </a:t>
              </a:r>
              <a:endParaRPr lang="en-US" sz="1600" b="1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 smtClean="0">
                  <a:solidFill>
                    <a:prstClr val="black"/>
                  </a:solidFill>
                  <a:latin typeface="Arial" charset="0"/>
                  <a:cs typeface="Arial" charset="0"/>
                  <a:sym typeface="Wingdings" pitchFamily="2" charset="2"/>
                </a:rPr>
                <a:t> integrated water </a:t>
              </a:r>
              <a:r>
                <a:rPr lang="en-US" sz="1600" b="1" dirty="0" err="1" smtClean="0">
                  <a:solidFill>
                    <a:prstClr val="black"/>
                  </a:solidFill>
                  <a:latin typeface="Arial" charset="0"/>
                  <a:cs typeface="Arial" charset="0"/>
                  <a:sym typeface="Wingdings" pitchFamily="2" charset="2"/>
                </a:rPr>
                <a:t>vapour</a:t>
              </a:r>
              <a:endParaRPr lang="en-US" sz="1600" b="1" dirty="0">
                <a:solidFill>
                  <a:prstClr val="black"/>
                </a:solidFill>
                <a:latin typeface="Arial" charset="0"/>
                <a:cs typeface="Arial" charset="0"/>
                <a:sym typeface="Wingdings" pitchFamily="2" charset="2"/>
              </a:endParaRPr>
            </a:p>
          </p:txBody>
        </p:sp>
        <p:sp>
          <p:nvSpPr>
            <p:cNvPr id="19" name="TextBox 2"/>
            <p:cNvSpPr txBox="1">
              <a:spLocks noChangeArrowheads="1"/>
            </p:cNvSpPr>
            <p:nvPr/>
          </p:nvSpPr>
          <p:spPr bwMode="auto">
            <a:xfrm>
              <a:off x="24186" y="4063425"/>
              <a:ext cx="2719014" cy="338554"/>
            </a:xfrm>
            <a:prstGeom prst="rect">
              <a:avLst/>
            </a:prstGeom>
            <a:solidFill>
              <a:srgbClr val="FFFFFF">
                <a:alpha val="74901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automatic weather station</a:t>
              </a:r>
              <a:endParaRPr lang="en-US" sz="1600" b="1" dirty="0">
                <a:solidFill>
                  <a:prstClr val="black"/>
                </a:solidFill>
                <a:latin typeface="Arial" charset="0"/>
                <a:cs typeface="Arial" charset="0"/>
                <a:sym typeface="Wingdings" pitchFamily="2" charset="2"/>
              </a:endParaRPr>
            </a:p>
          </p:txBody>
        </p:sp>
        <p:sp>
          <p:nvSpPr>
            <p:cNvPr id="21" name="TextBox 2"/>
            <p:cNvSpPr txBox="1">
              <a:spLocks noChangeArrowheads="1"/>
            </p:cNvSpPr>
            <p:nvPr/>
          </p:nvSpPr>
          <p:spPr bwMode="auto">
            <a:xfrm>
              <a:off x="5023526" y="3225225"/>
              <a:ext cx="2828018" cy="584775"/>
            </a:xfrm>
            <a:prstGeom prst="rect">
              <a:avLst/>
            </a:prstGeom>
            <a:solidFill>
              <a:srgbClr val="FFFFFF">
                <a:alpha val="74901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2 GPS stations at PES </a:t>
              </a:r>
              <a:endParaRPr lang="en-US" sz="1600" b="1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 smtClean="0">
                  <a:solidFill>
                    <a:prstClr val="black"/>
                  </a:solidFill>
                  <a:latin typeface="Arial" charset="0"/>
                  <a:cs typeface="Arial" charset="0"/>
                  <a:sym typeface="Wingdings" pitchFamily="2" charset="2"/>
                </a:rPr>
                <a:t> integrated water </a:t>
              </a:r>
              <a:r>
                <a:rPr lang="en-US" sz="1600" b="1" dirty="0" err="1" smtClean="0">
                  <a:solidFill>
                    <a:prstClr val="black"/>
                  </a:solidFill>
                  <a:latin typeface="Arial" charset="0"/>
                  <a:cs typeface="Arial" charset="0"/>
                  <a:sym typeface="Wingdings" pitchFamily="2" charset="2"/>
                </a:rPr>
                <a:t>vapour</a:t>
              </a:r>
              <a:endParaRPr lang="en-US" sz="1600" b="1" dirty="0">
                <a:solidFill>
                  <a:prstClr val="black"/>
                </a:solidFill>
                <a:latin typeface="Arial" charset="0"/>
                <a:cs typeface="Arial" charset="0"/>
                <a:sym typeface="Wingdings" pitchFamily="2" charset="2"/>
              </a:endParaRPr>
            </a:p>
          </p:txBody>
        </p:sp>
        <p:sp>
          <p:nvSpPr>
            <p:cNvPr id="22" name="TextBox 2"/>
            <p:cNvSpPr txBox="1">
              <a:spLocks noChangeArrowheads="1"/>
            </p:cNvSpPr>
            <p:nvPr/>
          </p:nvSpPr>
          <p:spPr bwMode="auto">
            <a:xfrm>
              <a:off x="5068244" y="4332982"/>
              <a:ext cx="3999556" cy="1077218"/>
            </a:xfrm>
            <a:prstGeom prst="rect">
              <a:avLst/>
            </a:prstGeom>
            <a:solidFill>
              <a:srgbClr val="FFFFFF">
                <a:alpha val="74901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ceilometer</a:t>
              </a:r>
              <a:r>
                <a:rPr lang="en-US" sz="1600" b="1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, </a:t>
              </a:r>
              <a:r>
                <a:rPr lang="en-US" sz="1600" b="1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pyrometer, </a:t>
              </a:r>
              <a:r>
                <a:rPr lang="en-US" sz="1600" b="1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micro-rain </a:t>
              </a:r>
              <a:r>
                <a:rPr lang="en-US" sz="1600" b="1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radar</a:t>
              </a:r>
              <a:endParaRPr lang="en-US" sz="1600" b="1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 smtClean="0">
                  <a:solidFill>
                    <a:prstClr val="black"/>
                  </a:solidFill>
                  <a:latin typeface="Arial" charset="0"/>
                  <a:cs typeface="Arial" charset="0"/>
                  <a:sym typeface="Wingdings" pitchFamily="2" charset="2"/>
                </a:rPr>
                <a:t>    cloud base height, cloud type</a:t>
              </a:r>
            </a:p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prstClr val="black"/>
                  </a:solidFill>
                  <a:latin typeface="Arial" charset="0"/>
                  <a:cs typeface="Arial" charset="0"/>
                  <a:sym typeface="Wingdings" pitchFamily="2" charset="2"/>
                </a:rPr>
                <a:t> </a:t>
              </a:r>
              <a:r>
                <a:rPr lang="en-US" sz="1600" b="1" dirty="0" smtClean="0">
                  <a:solidFill>
                    <a:prstClr val="black"/>
                  </a:solidFill>
                  <a:latin typeface="Arial" charset="0"/>
                  <a:cs typeface="Arial" charset="0"/>
                  <a:sym typeface="Wingdings" pitchFamily="2" charset="2"/>
                </a:rPr>
                <a:t>   cloud base temperature</a:t>
              </a:r>
            </a:p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prstClr val="black"/>
                  </a:solidFill>
                  <a:latin typeface="Arial" charset="0"/>
                  <a:cs typeface="Arial" charset="0"/>
                  <a:sym typeface="Wingdings" pitchFamily="2" charset="2"/>
                </a:rPr>
                <a:t> </a:t>
              </a:r>
              <a:r>
                <a:rPr lang="en-US" sz="1600" b="1" dirty="0" smtClean="0">
                  <a:solidFill>
                    <a:prstClr val="black"/>
                  </a:solidFill>
                  <a:latin typeface="Arial" charset="0"/>
                  <a:cs typeface="Arial" charset="0"/>
                  <a:sym typeface="Wingdings" pitchFamily="2" charset="2"/>
                </a:rPr>
                <a:t>   snowfall rate, vertical profile </a:t>
              </a:r>
              <a:endParaRPr lang="en-US" sz="1600" b="1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608" y="6525344"/>
            <a:ext cx="62215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FF0000"/>
                </a:solidFill>
                <a:latin typeface="+mn-lt"/>
              </a:rPr>
              <a:t>Alexander </a:t>
            </a:r>
            <a:r>
              <a:rPr lang="fr-BE" b="1" dirty="0" err="1" smtClean="0">
                <a:solidFill>
                  <a:srgbClr val="FF0000"/>
                </a:solidFill>
                <a:latin typeface="+mn-lt"/>
              </a:rPr>
              <a:t>Mangold</a:t>
            </a:r>
            <a:r>
              <a:rPr lang="fr-BE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BE" b="1" dirty="0" smtClean="0">
                <a:solidFill>
                  <a:srgbClr val="FF0000"/>
                </a:solidFill>
                <a:latin typeface="+mn-lt"/>
              </a:rPr>
              <a:t>(RMI), Irina </a:t>
            </a:r>
            <a:r>
              <a:rPr lang="fr-BE" b="1" dirty="0" err="1" smtClean="0">
                <a:solidFill>
                  <a:srgbClr val="FF0000"/>
                </a:solidFill>
                <a:latin typeface="+mn-lt"/>
              </a:rPr>
              <a:t>Gorodetskaya</a:t>
            </a:r>
            <a:r>
              <a:rPr lang="fr-BE" b="1" dirty="0" smtClean="0">
                <a:solidFill>
                  <a:srgbClr val="FF0000"/>
                </a:solidFill>
                <a:latin typeface="+mn-lt"/>
              </a:rPr>
              <a:t> (KUL), Nicolas </a:t>
            </a:r>
            <a:r>
              <a:rPr lang="fr-BE" b="1" dirty="0" err="1" smtClean="0">
                <a:solidFill>
                  <a:srgbClr val="FF0000"/>
                </a:solidFill>
                <a:latin typeface="+mn-lt"/>
              </a:rPr>
              <a:t>Bergeot</a:t>
            </a:r>
            <a:r>
              <a:rPr lang="fr-BE" b="1" dirty="0" smtClean="0">
                <a:solidFill>
                  <a:srgbClr val="FF0000"/>
                </a:solidFill>
                <a:latin typeface="+mn-lt"/>
              </a:rPr>
              <a:t> (</a:t>
            </a:r>
            <a:r>
              <a:rPr lang="fr-BE" b="1" dirty="0" smtClean="0">
                <a:solidFill>
                  <a:srgbClr val="FF0000"/>
                </a:solidFill>
                <a:latin typeface="+mn-lt"/>
              </a:rPr>
              <a:t>ROB, STCE) </a:t>
            </a:r>
            <a:endParaRPr lang="en-GB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992" y="1116420"/>
            <a:ext cx="622176" cy="512380"/>
          </a:xfrm>
          <a:prstGeom prst="rect">
            <a:avLst/>
          </a:prstGeom>
        </p:spPr>
      </p:pic>
      <p:sp>
        <p:nvSpPr>
          <p:cNvPr id="32" name="Text Box 1031"/>
          <p:cNvSpPr txBox="1">
            <a:spLocks noChangeArrowheads="1"/>
          </p:cNvSpPr>
          <p:nvPr/>
        </p:nvSpPr>
        <p:spPr bwMode="auto">
          <a:xfrm>
            <a:off x="4727448" y="64007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Climate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3" name="Text Box 1031"/>
          <p:cNvSpPr txBox="1">
            <a:spLocks noChangeArrowheads="1"/>
          </p:cNvSpPr>
          <p:nvPr/>
        </p:nvSpPr>
        <p:spPr bwMode="auto">
          <a:xfrm>
            <a:off x="6519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8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Meteorology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9" name="Text Box 1031"/>
          <p:cNvSpPr txBox="1">
            <a:spLocks noChangeArrowheads="1"/>
          </p:cNvSpPr>
          <p:nvPr/>
        </p:nvSpPr>
        <p:spPr bwMode="auto">
          <a:xfrm>
            <a:off x="3172968" y="64007"/>
            <a:ext cx="1554480" cy="52120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1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Antarctica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210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2" name="Picture 2" descr="C:\Users\ericpott\Pictures\ROB - Work\STCE Logo\STCE-Logo-Whit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4" t="32018" r="29654" b="26067"/>
          <a:stretch/>
        </p:blipFill>
        <p:spPr bwMode="auto">
          <a:xfrm>
            <a:off x="8623469" y="135011"/>
            <a:ext cx="48503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Isosceles Triangle 16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b="1" dirty="0" smtClean="0">
                <a:solidFill>
                  <a:schemeClr val="tx1"/>
                </a:solidFill>
              </a:rPr>
              <a:t>STCE </a:t>
            </a:r>
            <a:r>
              <a:rPr lang="fr-BE" b="1" dirty="0" err="1" smtClean="0">
                <a:solidFill>
                  <a:schemeClr val="tx1"/>
                </a:solidFill>
              </a:rPr>
              <a:t>Annual</a:t>
            </a:r>
            <a:r>
              <a:rPr lang="fr-BE" b="1" dirty="0" smtClean="0">
                <a:solidFill>
                  <a:schemeClr val="tx1"/>
                </a:solidFill>
              </a:rPr>
              <a:t> Meeting    Meridian room,                     </a:t>
            </a:r>
            <a:r>
              <a:rPr lang="fr-BE" b="1" dirty="0">
                <a:solidFill>
                  <a:schemeClr val="tx1"/>
                </a:solidFill>
              </a:rPr>
              <a:t>7</a:t>
            </a:r>
            <a:r>
              <a:rPr lang="fr-BE" b="1" dirty="0" smtClean="0">
                <a:solidFill>
                  <a:schemeClr val="tx1"/>
                </a:solidFill>
              </a:rPr>
              <a:t> </a:t>
            </a:r>
            <a:r>
              <a:rPr lang="fr-BE" b="1" dirty="0" err="1" smtClean="0">
                <a:solidFill>
                  <a:schemeClr val="tx1"/>
                </a:solidFill>
              </a:rPr>
              <a:t>June</a:t>
            </a:r>
            <a:r>
              <a:rPr lang="fr-BE" b="1" dirty="0" smtClean="0">
                <a:solidFill>
                  <a:schemeClr val="tx1"/>
                </a:solidFill>
              </a:rPr>
              <a:t> 2013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734648" y="6320353"/>
            <a:ext cx="2744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err="1" smtClean="0">
                <a:solidFill>
                  <a:srgbClr val="FF0000"/>
                </a:solidFill>
                <a:latin typeface="+mn-lt"/>
              </a:rPr>
              <a:t>Roeland</a:t>
            </a:r>
            <a:r>
              <a:rPr lang="fr-BE" b="1" dirty="0" smtClean="0">
                <a:solidFill>
                  <a:srgbClr val="FF0000"/>
                </a:solidFill>
                <a:latin typeface="+mn-lt"/>
              </a:rPr>
              <a:t> Van </a:t>
            </a:r>
            <a:r>
              <a:rPr lang="fr-BE" b="1" dirty="0" err="1" smtClean="0">
                <a:solidFill>
                  <a:srgbClr val="FF0000"/>
                </a:solidFill>
                <a:latin typeface="+mn-lt"/>
              </a:rPr>
              <a:t>Malderen</a:t>
            </a:r>
            <a:r>
              <a:rPr lang="fr-BE" b="1" dirty="0" smtClean="0">
                <a:solidFill>
                  <a:srgbClr val="FF0000"/>
                </a:solidFill>
                <a:latin typeface="+mn-lt"/>
              </a:rPr>
              <a:t> (RMI, STCE)</a:t>
            </a:r>
            <a:endParaRPr lang="en-GB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6632" y="764704"/>
            <a:ext cx="6439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</a:t>
            </a:r>
            <a:r>
              <a:rPr lang="fr-BE" sz="18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  <a:r>
              <a:rPr lang="fr-BE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 trends: </a:t>
            </a:r>
            <a:r>
              <a:rPr lang="fr-B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1</a:t>
            </a:r>
            <a:r>
              <a:rPr lang="fr-BE" sz="1400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st </a:t>
            </a:r>
            <a:r>
              <a:rPr lang="fr-BE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)</a:t>
            </a:r>
            <a:r>
              <a:rPr lang="fr-B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techniques inter-</a:t>
            </a: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comparison</a:t>
            </a:r>
            <a:r>
              <a:rPr lang="fr-B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    2</a:t>
            </a:r>
            <a:r>
              <a:rPr lang="fr-BE" sz="1400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nd</a:t>
            </a:r>
            <a:r>
              <a:rPr lang="fr-BE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)</a:t>
            </a:r>
            <a:r>
              <a:rPr lang="fr-BE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BE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trends </a:t>
            </a:r>
            <a:r>
              <a:rPr lang="fr-BE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analysis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63" name="Text Box 1031"/>
          <p:cNvSpPr txBox="1">
            <a:spLocks noChangeArrowheads="1"/>
          </p:cNvSpPr>
          <p:nvPr/>
        </p:nvSpPr>
        <p:spPr bwMode="auto">
          <a:xfrm>
            <a:off x="6519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4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Meteorology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5" name="Text Box 1031"/>
          <p:cNvSpPr txBox="1">
            <a:spLocks noChangeArrowheads="1"/>
          </p:cNvSpPr>
          <p:nvPr/>
        </p:nvSpPr>
        <p:spPr bwMode="auto">
          <a:xfrm>
            <a:off x="3172968" y="64007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Antarctica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6" name="Text Box 1031"/>
          <p:cNvSpPr txBox="1">
            <a:spLocks noChangeArrowheads="1"/>
          </p:cNvSpPr>
          <p:nvPr/>
        </p:nvSpPr>
        <p:spPr bwMode="auto">
          <a:xfrm>
            <a:off x="4727448" y="64007"/>
            <a:ext cx="1554480" cy="52120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Climate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7201" y="1069254"/>
            <a:ext cx="8115464" cy="5096050"/>
            <a:chOff x="457201" y="1069254"/>
            <a:chExt cx="8115464" cy="5096050"/>
          </a:xfrm>
        </p:grpSpPr>
        <p:grpSp>
          <p:nvGrpSpPr>
            <p:cNvPr id="3" name="Group 2"/>
            <p:cNvGrpSpPr/>
            <p:nvPr/>
          </p:nvGrpSpPr>
          <p:grpSpPr>
            <a:xfrm>
              <a:off x="457201" y="1069254"/>
              <a:ext cx="8115464" cy="5096050"/>
              <a:chOff x="457201" y="1069254"/>
              <a:chExt cx="8115464" cy="5096050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3733801" y="2636912"/>
                <a:ext cx="1524000" cy="646331"/>
              </a:xfrm>
              <a:prstGeom prst="rect">
                <a:avLst/>
              </a:prstGeom>
              <a:solidFill>
                <a:sysClr val="window" lastClr="FFFFFF"/>
              </a:solidFill>
              <a:ln w="254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02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BE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libri"/>
                  </a:rPr>
                  <a:t>total </a:t>
                </a:r>
                <a:r>
                  <a:rPr kumimoji="0" lang="fr-BE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libri"/>
                  </a:rPr>
                  <a:t>column</a:t>
                </a:r>
                <a:r>
                  <a:rPr kumimoji="0" lang="fr-BE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libri"/>
                  </a:rPr>
                  <a:t> water </a:t>
                </a:r>
                <a:r>
                  <a:rPr kumimoji="0" lang="fr-BE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libri"/>
                  </a:rPr>
                  <a:t>vapour</a:t>
                </a:r>
                <a:endPara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grpSp>
            <p:nvGrpSpPr>
              <p:cNvPr id="2" name="Group 1"/>
              <p:cNvGrpSpPr/>
              <p:nvPr/>
            </p:nvGrpSpPr>
            <p:grpSpPr>
              <a:xfrm>
                <a:off x="457201" y="1069254"/>
                <a:ext cx="8115464" cy="5096050"/>
                <a:chOff x="457201" y="1295401"/>
                <a:chExt cx="8115464" cy="5096050"/>
              </a:xfrm>
            </p:grpSpPr>
            <p:cxnSp>
              <p:nvCxnSpPr>
                <p:cNvPr id="37" name="Straight Arrow Connector 36"/>
                <p:cNvCxnSpPr/>
                <p:nvPr/>
              </p:nvCxnSpPr>
              <p:spPr>
                <a:xfrm>
                  <a:off x="2590801" y="1905001"/>
                  <a:ext cx="1066800" cy="121920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chemeClr val="accent1"/>
                  </a:solidFill>
                  <a:prstDash val="solid"/>
                  <a:tailEnd type="arrow"/>
                </a:ln>
                <a:effectLst/>
              </p:spPr>
            </p:cxnSp>
            <p:sp>
              <p:nvSpPr>
                <p:cNvPr id="39" name="TextBox 38"/>
                <p:cNvSpPr txBox="1"/>
                <p:nvPr/>
              </p:nvSpPr>
              <p:spPr>
                <a:xfrm>
                  <a:off x="457201" y="1459469"/>
                  <a:ext cx="2895600" cy="369332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02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BE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/>
                    </a:rPr>
                    <a:t>GOME/SCIAMACHY/GOME-2</a:t>
                  </a:r>
                  <a:endParaRPr kumimoji="0" lang="en-GB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pic>
              <p:nvPicPr>
                <p:cNvPr id="40" name="Picture 17" descr="http://www.spaceoffice.nl/blobs/Beeldbank%20-%20per%20thema/Planet%20Earth/envisat_dlr_380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14401" y="1981201"/>
                  <a:ext cx="1420142" cy="1132377"/>
                </a:xfrm>
                <a:prstGeom prst="rect">
                  <a:avLst/>
                </a:prstGeom>
                <a:noFill/>
                <a:ln w="19050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1" name="TextBox 40"/>
                <p:cNvSpPr txBox="1"/>
                <p:nvPr/>
              </p:nvSpPr>
              <p:spPr>
                <a:xfrm>
                  <a:off x="5791201" y="1688069"/>
                  <a:ext cx="609600" cy="369332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02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BE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/>
                    </a:rPr>
                    <a:t>AIRS</a:t>
                  </a:r>
                  <a:endParaRPr kumimoji="0" lang="en-GB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09900" y="1295401"/>
                  <a:ext cx="1467301" cy="1295400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</p:pic>
            <p:sp>
              <p:nvSpPr>
                <p:cNvPr id="43" name="TextBox 42"/>
                <p:cNvSpPr txBox="1"/>
                <p:nvPr/>
              </p:nvSpPr>
              <p:spPr>
                <a:xfrm>
                  <a:off x="533401" y="4038600"/>
                  <a:ext cx="2362200" cy="369332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02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BE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Calibri"/>
                    </a:rPr>
                    <a:t>CIMEL </a:t>
                  </a:r>
                  <a:r>
                    <a:rPr kumimoji="0" lang="fr-BE" sz="1800" b="0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Calibri"/>
                    </a:rPr>
                    <a:t>sun</a:t>
                  </a:r>
                  <a:r>
                    <a:rPr kumimoji="0" lang="fr-BE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Calibri"/>
                    </a:rPr>
                    <a:t> </a:t>
                  </a:r>
                  <a:r>
                    <a:rPr kumimoji="0" lang="fr-BE" sz="1800" b="0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Calibri"/>
                    </a:rPr>
                    <a:t>photometer</a:t>
                  </a:r>
                  <a:endParaRPr kumimoji="0" lang="en-GB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3810001" y="4343400"/>
                  <a:ext cx="1352550" cy="369332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02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BE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Calibri"/>
                    </a:rPr>
                    <a:t>radiosondes</a:t>
                  </a:r>
                  <a:endParaRPr kumimoji="0" lang="en-GB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6858001" y="4114800"/>
                  <a:ext cx="609600" cy="369332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02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BE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Calibri"/>
                    </a:rPr>
                    <a:t>GPS</a:t>
                  </a:r>
                  <a:endParaRPr kumimoji="0" lang="en-GB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pic>
              <p:nvPicPr>
                <p:cNvPr id="46" name="Picture 47" descr="DSCN0005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7437"/>
                <a:stretch>
                  <a:fillRect/>
                </a:stretch>
              </p:blipFill>
              <p:spPr bwMode="auto">
                <a:xfrm>
                  <a:off x="1125538" y="4638675"/>
                  <a:ext cx="1160463" cy="1228725"/>
                </a:xfrm>
                <a:prstGeom prst="rect">
                  <a:avLst/>
                </a:prstGeom>
                <a:noFill/>
                <a:ln w="19050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" name="Picture 80" descr="presentGNSS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395"/>
                <a:stretch>
                  <a:fillRect/>
                </a:stretch>
              </p:blipFill>
              <p:spPr bwMode="auto">
                <a:xfrm>
                  <a:off x="6400801" y="4648200"/>
                  <a:ext cx="1454534" cy="1271587"/>
                </a:xfrm>
                <a:prstGeom prst="rect">
                  <a:avLst/>
                </a:prstGeom>
                <a:noFill/>
                <a:ln w="19050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" name="Picture 67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56621" y="4998613"/>
                  <a:ext cx="889466" cy="1392838"/>
                </a:xfrm>
                <a:prstGeom prst="rect">
                  <a:avLst/>
                </a:prstGeom>
                <a:solidFill>
                  <a:sysClr val="window" lastClr="FFFFFF"/>
                </a:solidFill>
                <a:ln w="19050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cxnSp>
              <p:nvCxnSpPr>
                <p:cNvPr id="49" name="Straight Arrow Connector 48"/>
                <p:cNvCxnSpPr/>
                <p:nvPr/>
              </p:nvCxnSpPr>
              <p:spPr>
                <a:xfrm flipV="1">
                  <a:off x="1714501" y="3429001"/>
                  <a:ext cx="1943100" cy="53340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chemeClr val="accent1"/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50" name="Straight Arrow Connector 49"/>
                <p:cNvCxnSpPr/>
                <p:nvPr/>
              </p:nvCxnSpPr>
              <p:spPr>
                <a:xfrm flipH="1" flipV="1">
                  <a:off x="5334001" y="3505201"/>
                  <a:ext cx="1828800" cy="53340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chemeClr val="accent1"/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51" name="Straight Arrow Connector 50"/>
                <p:cNvCxnSpPr/>
                <p:nvPr/>
              </p:nvCxnSpPr>
              <p:spPr>
                <a:xfrm flipH="1">
                  <a:off x="5046087" y="2133601"/>
                  <a:ext cx="1049914" cy="68580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chemeClr val="accent1"/>
                  </a:solidFill>
                  <a:prstDash val="solid"/>
                  <a:tailEnd type="arrow"/>
                </a:ln>
                <a:effectLst/>
              </p:spPr>
            </p:cxnSp>
            <p:sp>
              <p:nvSpPr>
                <p:cNvPr id="52" name="TextBox 51"/>
                <p:cNvSpPr txBox="1"/>
                <p:nvPr/>
              </p:nvSpPr>
              <p:spPr>
                <a:xfrm>
                  <a:off x="4114182" y="1524001"/>
                  <a:ext cx="83881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 defTabSz="914021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fr-BE" sz="1600" dirty="0">
                      <a:solidFill>
                        <a:srgbClr val="FF0000"/>
                      </a:solidFill>
                      <a:latin typeface="Calibri"/>
                    </a:rPr>
                    <a:t>satellite</a:t>
                  </a:r>
                  <a:endParaRPr lang="en-GB" sz="1600" dirty="0">
                    <a:solidFill>
                      <a:srgbClr val="FF0000"/>
                    </a:solidFill>
                    <a:latin typeface="Calibri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7121732" y="3501008"/>
                  <a:ext cx="133870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 defTabSz="914021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fr-BE" sz="1600" dirty="0" err="1">
                      <a:solidFill>
                        <a:srgbClr val="00B050"/>
                      </a:solidFill>
                      <a:latin typeface="Calibri"/>
                    </a:rPr>
                    <a:t>ground-based</a:t>
                  </a:r>
                  <a:endParaRPr lang="en-GB" sz="1600" dirty="0">
                    <a:solidFill>
                      <a:srgbClr val="00B050"/>
                    </a:solidFill>
                    <a:latin typeface="Calibri"/>
                  </a:endParaRPr>
                </a:p>
              </p:txBody>
            </p:sp>
            <p:pic>
              <p:nvPicPr>
                <p:cNvPr id="54" name="Picture 26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17890" y="4292400"/>
                  <a:ext cx="320913" cy="432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" name="Picture 7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3048004" y="3962400"/>
                  <a:ext cx="343061" cy="432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6" name="Picture 7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8229604" y="1701600"/>
                  <a:ext cx="343061" cy="432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7" name="Picture 9" descr="http://www.mpic.de/typo3temp/pics/d7be8b65cb.jpg"/>
                <p:cNvPicPr>
                  <a:picLocks noChangeAspect="1" noChangeArrowheads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912" r="12311" b="26922"/>
                <a:stretch/>
              </p:blipFill>
              <p:spPr bwMode="auto">
                <a:xfrm>
                  <a:off x="3429001" y="1473000"/>
                  <a:ext cx="447954" cy="432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8" name="Picture 2" descr="C:\Users\ericpott\Pictures\logo ORB\logo_orb_gr_t.gif"/>
                <p:cNvPicPr>
                  <a:picLocks noChangeAspect="1" noChangeArrowheads="1"/>
                </p:cNvPicPr>
                <p:nvPr/>
              </p:nvPicPr>
              <p:blipFill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521" t="13996" r="8521" b="7350"/>
                <a:stretch/>
              </p:blipFill>
              <p:spPr bwMode="auto">
                <a:xfrm>
                  <a:off x="7620000" y="4149120"/>
                  <a:ext cx="457700" cy="360000"/>
                </a:xfrm>
                <a:prstGeom prst="rect">
                  <a:avLst/>
                </a:prstGeom>
                <a:solidFill>
                  <a:sysClr val="window" lastClr="FFFFFF"/>
                </a:solidFill>
                <a:extLst/>
              </p:spPr>
            </p:pic>
            <p:pic>
              <p:nvPicPr>
                <p:cNvPr id="59" name="Picture 2" descr="C:\Users\ericpott\Pictures\ROB - Work\STCE Logo\STCE-Logo-White.png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04" t="32018" r="29654" b="26067"/>
                <a:stretch/>
              </p:blipFill>
              <p:spPr bwMode="auto">
                <a:xfrm>
                  <a:off x="5382369" y="2992801"/>
                  <a:ext cx="485035" cy="36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0" name="Rectangle 59"/>
                <p:cNvSpPr/>
                <p:nvPr/>
              </p:nvSpPr>
              <p:spPr>
                <a:xfrm>
                  <a:off x="4846320" y="5695032"/>
                  <a:ext cx="186055" cy="326256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cxnSp>
          <p:nvCxnSpPr>
            <p:cNvPr id="67" name="Straight Arrow Connector 66"/>
            <p:cNvCxnSpPr/>
            <p:nvPr/>
          </p:nvCxnSpPr>
          <p:spPr>
            <a:xfrm flipH="1" flipV="1">
              <a:off x="4486276" y="3356992"/>
              <a:ext cx="9525" cy="718066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2347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" y="620688"/>
            <a:ext cx="4373549" cy="4364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0749" y="4797152"/>
            <a:ext cx="297968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2" name="Picture 2" descr="C:\Users\ericpott\Pictures\ROB - Work\STCE Logo\STCE-Logo-White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4" t="32018" r="29654" b="26067"/>
          <a:stretch/>
        </p:blipFill>
        <p:spPr bwMode="auto">
          <a:xfrm>
            <a:off x="8623469" y="135011"/>
            <a:ext cx="48503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Isosceles Triangle 16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b="1" dirty="0" smtClean="0">
                <a:solidFill>
                  <a:schemeClr val="tx1"/>
                </a:solidFill>
              </a:rPr>
              <a:t>STCE </a:t>
            </a:r>
            <a:r>
              <a:rPr lang="fr-BE" b="1" dirty="0" err="1" smtClean="0">
                <a:solidFill>
                  <a:schemeClr val="tx1"/>
                </a:solidFill>
              </a:rPr>
              <a:t>Annual</a:t>
            </a:r>
            <a:r>
              <a:rPr lang="fr-BE" b="1" dirty="0" smtClean="0">
                <a:solidFill>
                  <a:schemeClr val="tx1"/>
                </a:solidFill>
              </a:rPr>
              <a:t> Meeting    Meridian room,                     </a:t>
            </a:r>
            <a:r>
              <a:rPr lang="fr-BE" b="1" dirty="0">
                <a:solidFill>
                  <a:schemeClr val="tx1"/>
                </a:solidFill>
              </a:rPr>
              <a:t>7</a:t>
            </a:r>
            <a:r>
              <a:rPr lang="fr-BE" b="1" dirty="0" smtClean="0">
                <a:solidFill>
                  <a:schemeClr val="tx1"/>
                </a:solidFill>
              </a:rPr>
              <a:t> </a:t>
            </a:r>
            <a:r>
              <a:rPr lang="fr-BE" b="1" dirty="0" err="1" smtClean="0">
                <a:solidFill>
                  <a:schemeClr val="tx1"/>
                </a:solidFill>
              </a:rPr>
              <a:t>June</a:t>
            </a:r>
            <a:r>
              <a:rPr lang="fr-BE" b="1" dirty="0" smtClean="0">
                <a:solidFill>
                  <a:schemeClr val="tx1"/>
                </a:solidFill>
              </a:rPr>
              <a:t> 2013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54489" y="764704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</a:t>
            </a:r>
            <a:r>
              <a:rPr lang="fr-BE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Regional</a:t>
            </a:r>
            <a:r>
              <a:rPr lang="fr-BE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 </a:t>
            </a:r>
            <a:r>
              <a:rPr lang="fr-BE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Climate</a:t>
            </a:r>
            <a:r>
              <a:rPr lang="fr-BE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BE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models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32" name="Subtitle 2"/>
          <p:cNvSpPr txBox="1">
            <a:spLocks/>
          </p:cNvSpPr>
          <p:nvPr/>
        </p:nvSpPr>
        <p:spPr bwMode="auto">
          <a:xfrm>
            <a:off x="4932040" y="2303512"/>
            <a:ext cx="4104456" cy="2421632"/>
          </a:xfrm>
          <a:prstGeom prst="rect">
            <a:avLst/>
          </a:prstGeom>
          <a:ln w="25400" cmpd="sng">
            <a:solidFill>
              <a:schemeClr val="accent1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buFont typeface="Wingdings" pitchFamily="2" charset="2"/>
              <a:buChar char="Ø"/>
            </a:pPr>
            <a:r>
              <a:rPr lang="en-US" sz="1600" dirty="0">
                <a:solidFill>
                  <a:schemeClr val="accent1"/>
                </a:solidFill>
              </a:rPr>
              <a:t>t</a:t>
            </a:r>
            <a:r>
              <a:rPr lang="en-US" sz="1600" dirty="0" smtClean="0">
                <a:solidFill>
                  <a:schemeClr val="accent1"/>
                </a:solidFill>
              </a:rPr>
              <a:t>o </a:t>
            </a:r>
            <a:r>
              <a:rPr lang="en-US" sz="1600" dirty="0">
                <a:solidFill>
                  <a:schemeClr val="accent1"/>
                </a:solidFill>
              </a:rPr>
              <a:t>develop very high resolution climate/air quality simulations for Belgium region,…</a:t>
            </a:r>
          </a:p>
          <a:p>
            <a:pPr algn="just">
              <a:buFont typeface="Wingdings" pitchFamily="2" charset="2"/>
              <a:buChar char="Ø"/>
            </a:pPr>
            <a:r>
              <a:rPr lang="en-US" sz="1600" dirty="0">
                <a:solidFill>
                  <a:schemeClr val="accent1"/>
                </a:solidFill>
              </a:rPr>
              <a:t>i</a:t>
            </a:r>
            <a:r>
              <a:rPr lang="en-US" sz="1600" dirty="0" smtClean="0">
                <a:solidFill>
                  <a:schemeClr val="accent1"/>
                </a:solidFill>
              </a:rPr>
              <a:t>mproved </a:t>
            </a:r>
            <a:r>
              <a:rPr lang="en-US" sz="1600" dirty="0" smtClean="0">
                <a:solidFill>
                  <a:schemeClr val="accent1"/>
                </a:solidFill>
              </a:rPr>
              <a:t>understanding of the precipitation/temperature extremes, large scale circulation and its influence on Belgium </a:t>
            </a:r>
            <a:r>
              <a:rPr lang="en-US" sz="1600" dirty="0" smtClean="0">
                <a:solidFill>
                  <a:schemeClr val="accent1"/>
                </a:solidFill>
              </a:rPr>
              <a:t>region</a:t>
            </a:r>
            <a:endParaRPr lang="en-US" sz="1600" dirty="0" smtClean="0">
              <a:solidFill>
                <a:schemeClr val="accent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1600" dirty="0">
                <a:solidFill>
                  <a:schemeClr val="accent1"/>
                </a:solidFill>
              </a:rPr>
              <a:t>t</a:t>
            </a:r>
            <a:r>
              <a:rPr lang="en-US" sz="1600" dirty="0" smtClean="0">
                <a:solidFill>
                  <a:schemeClr val="accent1"/>
                </a:solidFill>
              </a:rPr>
              <a:t>he </a:t>
            </a:r>
            <a:r>
              <a:rPr lang="en-US" sz="1600" dirty="0" smtClean="0">
                <a:solidFill>
                  <a:schemeClr val="accent1"/>
                </a:solidFill>
              </a:rPr>
              <a:t>role of the urbanization in future climate </a:t>
            </a:r>
            <a:r>
              <a:rPr lang="en-US" sz="1600" dirty="0" smtClean="0">
                <a:solidFill>
                  <a:schemeClr val="accent1"/>
                </a:solidFill>
              </a:rPr>
              <a:t>simulations</a:t>
            </a:r>
            <a:endParaRPr lang="en-US" sz="1600" dirty="0">
              <a:solidFill>
                <a:schemeClr val="accent1"/>
              </a:solidFill>
            </a:endParaRPr>
          </a:p>
        </p:txBody>
      </p:sp>
      <p:pic>
        <p:nvPicPr>
          <p:cNvPr id="33" name="Picture 32" descr="MACCBET_LOGO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780688"/>
            <a:ext cx="3680459" cy="128016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891641" y="5877272"/>
            <a:ext cx="1547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err="1" smtClean="0">
                <a:solidFill>
                  <a:srgbClr val="FF0000"/>
                </a:solidFill>
                <a:latin typeface="+mn-lt"/>
              </a:rPr>
              <a:t>Sajjad</a:t>
            </a:r>
            <a:r>
              <a:rPr lang="fr-BE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fr-BE" b="1" dirty="0" err="1" smtClean="0">
                <a:solidFill>
                  <a:srgbClr val="FF0000"/>
                </a:solidFill>
                <a:latin typeface="+mn-lt"/>
              </a:rPr>
              <a:t>Saeed</a:t>
            </a:r>
            <a:r>
              <a:rPr lang="fr-BE" b="1" dirty="0" smtClean="0">
                <a:solidFill>
                  <a:srgbClr val="FF0000"/>
                </a:solidFill>
                <a:latin typeface="+mn-lt"/>
              </a:rPr>
              <a:t> (KUL)</a:t>
            </a:r>
            <a:endParaRPr lang="en-GB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3" name="Picture 2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504056" cy="67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Subtitle 2"/>
          <p:cNvSpPr txBox="1">
            <a:spLocks/>
          </p:cNvSpPr>
          <p:nvPr/>
        </p:nvSpPr>
        <p:spPr bwMode="auto">
          <a:xfrm>
            <a:off x="107504" y="4397261"/>
            <a:ext cx="4495800" cy="2128083"/>
          </a:xfrm>
          <a:prstGeom prst="rect">
            <a:avLst/>
          </a:prstGeom>
          <a:ln w="25400" cmpd="sng">
            <a:solidFill>
              <a:schemeClr val="accent1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buFont typeface="Wingdings" pitchFamily="2" charset="2"/>
              <a:buChar char="Ø"/>
            </a:pPr>
            <a:r>
              <a:rPr lang="en-US" sz="1600" dirty="0">
                <a:solidFill>
                  <a:schemeClr val="accent1"/>
                </a:solidFill>
              </a:rPr>
              <a:t>ALARO-CLIM model at 4 km grid size resolution over Belgium with sophisticated cloud and precipitation </a:t>
            </a:r>
            <a:r>
              <a:rPr lang="en-US" sz="1600" dirty="0" err="1">
                <a:solidFill>
                  <a:schemeClr val="accent1"/>
                </a:solidFill>
              </a:rPr>
              <a:t>parametrization</a:t>
            </a:r>
            <a:r>
              <a:rPr lang="en-US" sz="1600" dirty="0">
                <a:solidFill>
                  <a:schemeClr val="accent1"/>
                </a:solidFill>
              </a:rPr>
              <a:t> and using a new land surface scheme called SURFEX. 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1600" dirty="0">
                <a:solidFill>
                  <a:schemeClr val="accent1"/>
                </a:solidFill>
              </a:rPr>
              <a:t>evaluation of the model with ERA-40 and Belgian climatological network of </a:t>
            </a:r>
            <a:r>
              <a:rPr lang="en-US" sz="1600" dirty="0" smtClean="0">
                <a:solidFill>
                  <a:schemeClr val="accent1"/>
                </a:solidFill>
              </a:rPr>
              <a:t>stations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535640" y="6536377"/>
            <a:ext cx="15199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FF0000"/>
                </a:solidFill>
                <a:latin typeface="+mn-lt"/>
              </a:rPr>
              <a:t>Rafiq </a:t>
            </a:r>
            <a:r>
              <a:rPr lang="fr-BE" b="1" dirty="0" err="1" smtClean="0">
                <a:solidFill>
                  <a:srgbClr val="FF0000"/>
                </a:solidFill>
                <a:latin typeface="+mn-lt"/>
              </a:rPr>
              <a:t>Hamdi</a:t>
            </a:r>
            <a:r>
              <a:rPr lang="fr-BE" b="1" dirty="0" smtClean="0">
                <a:solidFill>
                  <a:srgbClr val="FF0000"/>
                </a:solidFill>
                <a:latin typeface="+mn-lt"/>
              </a:rPr>
              <a:t> (RMI)</a:t>
            </a:r>
            <a:endParaRPr lang="en-GB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773168" y="658368"/>
            <a:ext cx="0" cy="621792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 Box 1031"/>
          <p:cNvSpPr txBox="1">
            <a:spLocks noChangeArrowheads="1"/>
          </p:cNvSpPr>
          <p:nvPr/>
        </p:nvSpPr>
        <p:spPr bwMode="auto">
          <a:xfrm>
            <a:off x="6519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7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Meteorology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8" name="Text Box 1031"/>
          <p:cNvSpPr txBox="1">
            <a:spLocks noChangeArrowheads="1"/>
          </p:cNvSpPr>
          <p:nvPr/>
        </p:nvSpPr>
        <p:spPr bwMode="auto">
          <a:xfrm>
            <a:off x="3172968" y="64007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Antarctica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9" name="Text Box 1031"/>
          <p:cNvSpPr txBox="1">
            <a:spLocks noChangeArrowheads="1"/>
          </p:cNvSpPr>
          <p:nvPr/>
        </p:nvSpPr>
        <p:spPr bwMode="auto">
          <a:xfrm>
            <a:off x="4727448" y="64007"/>
            <a:ext cx="1554480" cy="52120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Climate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357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2" name="Picture 2" descr="C:\Users\ericpott\Pictures\ROB - Work\STCE Logo\STCE-Logo-Whit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4" t="32018" r="29654" b="26067"/>
          <a:stretch/>
        </p:blipFill>
        <p:spPr bwMode="auto">
          <a:xfrm>
            <a:off x="8623469" y="135011"/>
            <a:ext cx="48503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Isosceles Triangle 16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b="1" dirty="0" smtClean="0">
                <a:solidFill>
                  <a:schemeClr val="tx1"/>
                </a:solidFill>
              </a:rPr>
              <a:t>STCE </a:t>
            </a:r>
            <a:r>
              <a:rPr lang="fr-BE" b="1" dirty="0" err="1" smtClean="0">
                <a:solidFill>
                  <a:schemeClr val="tx1"/>
                </a:solidFill>
              </a:rPr>
              <a:t>Annual</a:t>
            </a:r>
            <a:r>
              <a:rPr lang="fr-BE" b="1" dirty="0" smtClean="0">
                <a:solidFill>
                  <a:schemeClr val="tx1"/>
                </a:solidFill>
              </a:rPr>
              <a:t> Meeting    Meridian room,                     </a:t>
            </a:r>
            <a:r>
              <a:rPr lang="fr-BE" b="1" dirty="0">
                <a:solidFill>
                  <a:schemeClr val="tx1"/>
                </a:solidFill>
              </a:rPr>
              <a:t>7</a:t>
            </a:r>
            <a:r>
              <a:rPr lang="fr-BE" b="1" dirty="0" smtClean="0">
                <a:solidFill>
                  <a:schemeClr val="tx1"/>
                </a:solidFill>
              </a:rPr>
              <a:t> </a:t>
            </a:r>
            <a:r>
              <a:rPr lang="fr-BE" b="1" dirty="0" err="1" smtClean="0">
                <a:solidFill>
                  <a:schemeClr val="tx1"/>
                </a:solidFill>
              </a:rPr>
              <a:t>June</a:t>
            </a:r>
            <a:r>
              <a:rPr lang="fr-BE" b="1" dirty="0" smtClean="0">
                <a:solidFill>
                  <a:schemeClr val="tx1"/>
                </a:solidFill>
              </a:rPr>
              <a:t> 2013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049131" y="5589240"/>
            <a:ext cx="1739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FF0000"/>
                </a:solidFill>
                <a:latin typeface="+mn-lt"/>
              </a:rPr>
              <a:t>Quentin </a:t>
            </a:r>
            <a:r>
              <a:rPr lang="fr-BE" b="1" dirty="0" smtClean="0">
                <a:solidFill>
                  <a:srgbClr val="FF0000"/>
                </a:solidFill>
                <a:latin typeface="+mn-lt"/>
              </a:rPr>
              <a:t>Errera (BISA)</a:t>
            </a:r>
            <a:endParaRPr lang="en-GB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32350" y="764704"/>
            <a:ext cx="3199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Stratospheric</a:t>
            </a:r>
            <a:r>
              <a:rPr lang="fr-BE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water </a:t>
            </a:r>
            <a:r>
              <a:rPr lang="fr-BE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</a:t>
            </a:r>
            <a:r>
              <a:rPr lang="fr-BE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apour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33" name="Subtitle 2"/>
          <p:cNvSpPr txBox="1">
            <a:spLocks/>
          </p:cNvSpPr>
          <p:nvPr/>
        </p:nvSpPr>
        <p:spPr bwMode="auto">
          <a:xfrm>
            <a:off x="107504" y="1412776"/>
            <a:ext cx="4248472" cy="3960440"/>
          </a:xfrm>
          <a:prstGeom prst="rect">
            <a:avLst/>
          </a:prstGeom>
          <a:ln w="25400" cmpd="sng">
            <a:solidFill>
              <a:schemeClr val="accent1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buFont typeface="Wingdings" pitchFamily="2" charset="2"/>
              <a:buChar char="Ø"/>
            </a:pPr>
            <a:r>
              <a:rPr lang="en-US" sz="1600" dirty="0">
                <a:solidFill>
                  <a:schemeClr val="accent1"/>
                </a:solidFill>
              </a:rPr>
              <a:t>Stratospheric Chemical Data Assimilation at BIRA-IASB: the Belgian Assimilation System for Chemical </a:t>
            </a:r>
            <a:r>
              <a:rPr lang="en-US" sz="1600" dirty="0" err="1">
                <a:solidFill>
                  <a:schemeClr val="accent1"/>
                </a:solidFill>
              </a:rPr>
              <a:t>ObsErvations</a:t>
            </a:r>
            <a:r>
              <a:rPr lang="en-US" sz="1600" dirty="0">
                <a:solidFill>
                  <a:schemeClr val="accent1"/>
                </a:solidFill>
              </a:rPr>
              <a:t> (BASCOE)</a:t>
            </a:r>
          </a:p>
          <a:p>
            <a:r>
              <a:rPr lang="en-US" sz="1600" dirty="0">
                <a:solidFill>
                  <a:schemeClr val="accent1"/>
                </a:solidFill>
              </a:rPr>
              <a:t>4D-Var system dedicated to stratospheric chemical observations</a:t>
            </a:r>
          </a:p>
          <a:p>
            <a:r>
              <a:rPr lang="en-US" sz="1600" dirty="0">
                <a:solidFill>
                  <a:schemeClr val="accent1"/>
                </a:solidFill>
              </a:rPr>
              <a:t>Chemistry Transport Model (CTM) including 57 </a:t>
            </a:r>
            <a:r>
              <a:rPr lang="en-US" sz="1600" dirty="0" smtClean="0">
                <a:solidFill>
                  <a:schemeClr val="accent1"/>
                </a:solidFill>
              </a:rPr>
              <a:t>species (including H</a:t>
            </a:r>
            <a:r>
              <a:rPr lang="en-US" sz="1600" baseline="-25000" dirty="0" smtClean="0">
                <a:solidFill>
                  <a:schemeClr val="accent1"/>
                </a:solidFill>
              </a:rPr>
              <a:t>2</a:t>
            </a:r>
            <a:r>
              <a:rPr lang="en-US" sz="1600" dirty="0" smtClean="0">
                <a:solidFill>
                  <a:schemeClr val="accent1"/>
                </a:solidFill>
              </a:rPr>
              <a:t>O), </a:t>
            </a:r>
            <a:r>
              <a:rPr lang="en-US" sz="1600" dirty="0">
                <a:solidFill>
                  <a:schemeClr val="accent1"/>
                </a:solidFill>
              </a:rPr>
              <a:t>200 chemical </a:t>
            </a:r>
            <a:r>
              <a:rPr lang="en-US" sz="1600" dirty="0" smtClean="0">
                <a:solidFill>
                  <a:schemeClr val="accent1"/>
                </a:solidFill>
              </a:rPr>
              <a:t>reactions</a:t>
            </a:r>
          </a:p>
          <a:p>
            <a:r>
              <a:rPr lang="en-US" sz="1600" dirty="0" smtClean="0">
                <a:solidFill>
                  <a:schemeClr val="accent1"/>
                </a:solidFill>
              </a:rPr>
              <a:t>dynamics </a:t>
            </a:r>
            <a:r>
              <a:rPr lang="en-US" sz="1600" dirty="0">
                <a:solidFill>
                  <a:schemeClr val="accent1"/>
                </a:solidFill>
              </a:rPr>
              <a:t>(u,v,T,p</a:t>
            </a:r>
            <a:r>
              <a:rPr lang="en-US" sz="1600" baseline="-25000" dirty="0">
                <a:solidFill>
                  <a:schemeClr val="accent1"/>
                </a:solidFill>
              </a:rPr>
              <a:t>0</a:t>
            </a:r>
            <a:r>
              <a:rPr lang="en-US" sz="1600" dirty="0">
                <a:solidFill>
                  <a:schemeClr val="accent1"/>
                </a:solidFill>
              </a:rPr>
              <a:t>) taken from ECMWF </a:t>
            </a:r>
          </a:p>
          <a:p>
            <a:r>
              <a:rPr lang="en-US" sz="1600" dirty="0">
                <a:solidFill>
                  <a:schemeClr val="accent1"/>
                </a:solidFill>
              </a:rPr>
              <a:t>PSC parameterization to account </a:t>
            </a:r>
            <a:r>
              <a:rPr lang="en-US" sz="1600" dirty="0" smtClean="0">
                <a:solidFill>
                  <a:schemeClr val="accent1"/>
                </a:solidFill>
              </a:rPr>
              <a:t>for the </a:t>
            </a:r>
            <a:r>
              <a:rPr lang="en-US" sz="1600" dirty="0">
                <a:solidFill>
                  <a:schemeClr val="accent1"/>
                </a:solidFill>
              </a:rPr>
              <a:t>effect of PSC on </a:t>
            </a:r>
            <a:r>
              <a:rPr lang="en-US" sz="1600" dirty="0" err="1">
                <a:solidFill>
                  <a:schemeClr val="accent1"/>
                </a:solidFill>
              </a:rPr>
              <a:t>denitrification</a:t>
            </a:r>
            <a:r>
              <a:rPr lang="en-US" sz="1600" dirty="0">
                <a:solidFill>
                  <a:schemeClr val="accent1"/>
                </a:solidFill>
              </a:rPr>
              <a:t> and dehydration and on the activation of chlorines</a:t>
            </a:r>
          </a:p>
          <a:p>
            <a:pPr marL="109537" indent="0" algn="just">
              <a:buNone/>
            </a:pPr>
            <a:endParaRPr lang="en-US" sz="1600" dirty="0">
              <a:solidFill>
                <a:schemeClr val="accent1"/>
              </a:solidFill>
            </a:endParaRPr>
          </a:p>
        </p:txBody>
      </p:sp>
      <p:pic>
        <p:nvPicPr>
          <p:cNvPr id="35" name="Picture 2" descr="X:\test\svn_tmp\matlab\trunk\plots\snapshot\h2o_15jul2008_zm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00808"/>
            <a:ext cx="457162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4499992" y="4942909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BASCOE H20 on Jul. 15, 2008 from Aura MLS assimilation</a:t>
            </a:r>
            <a:endParaRPr lang="en-US" dirty="0">
              <a:latin typeface="+mj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5076056" y="3284984"/>
            <a:ext cx="504056" cy="1008112"/>
          </a:xfrm>
          <a:prstGeom prst="ellipse">
            <a:avLst/>
          </a:prstGeom>
          <a:noFill/>
          <a:ln w="254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283968" y="4005064"/>
            <a:ext cx="792088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Box 1031"/>
          <p:cNvSpPr txBox="1">
            <a:spLocks noChangeArrowheads="1"/>
          </p:cNvSpPr>
          <p:nvPr/>
        </p:nvSpPr>
        <p:spPr bwMode="auto">
          <a:xfrm>
            <a:off x="6519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4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Meteorology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5" name="Text Box 1031"/>
          <p:cNvSpPr txBox="1">
            <a:spLocks noChangeArrowheads="1"/>
          </p:cNvSpPr>
          <p:nvPr/>
        </p:nvSpPr>
        <p:spPr bwMode="auto">
          <a:xfrm>
            <a:off x="3172968" y="64007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Antarctica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6" name="Text Box 1031"/>
          <p:cNvSpPr txBox="1">
            <a:spLocks noChangeArrowheads="1"/>
          </p:cNvSpPr>
          <p:nvPr/>
        </p:nvSpPr>
        <p:spPr bwMode="auto">
          <a:xfrm>
            <a:off x="4727448" y="64007"/>
            <a:ext cx="1554480" cy="52120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Climate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994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2" name="Picture 2" descr="C:\Users\ericpott\Pictures\ROB - Work\STCE Logo\STCE-Logo-Whit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4" t="32018" r="29654" b="26067"/>
          <a:stretch/>
        </p:blipFill>
        <p:spPr bwMode="auto">
          <a:xfrm>
            <a:off x="8623469" y="135011"/>
            <a:ext cx="48503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Isosceles Triangle 16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b="1" dirty="0" smtClean="0">
                <a:solidFill>
                  <a:schemeClr val="tx1"/>
                </a:solidFill>
              </a:rPr>
              <a:t>STCE </a:t>
            </a:r>
            <a:r>
              <a:rPr lang="fr-BE" b="1" dirty="0" err="1" smtClean="0">
                <a:solidFill>
                  <a:schemeClr val="tx1"/>
                </a:solidFill>
              </a:rPr>
              <a:t>Annual</a:t>
            </a:r>
            <a:r>
              <a:rPr lang="fr-BE" b="1" dirty="0" smtClean="0">
                <a:solidFill>
                  <a:schemeClr val="tx1"/>
                </a:solidFill>
              </a:rPr>
              <a:t> Meeting    Meridian room,                     </a:t>
            </a:r>
            <a:r>
              <a:rPr lang="fr-BE" b="1" dirty="0">
                <a:solidFill>
                  <a:schemeClr val="tx1"/>
                </a:solidFill>
              </a:rPr>
              <a:t>7</a:t>
            </a:r>
            <a:r>
              <a:rPr lang="fr-BE" b="1" dirty="0" smtClean="0">
                <a:solidFill>
                  <a:schemeClr val="tx1"/>
                </a:solidFill>
              </a:rPr>
              <a:t> </a:t>
            </a:r>
            <a:r>
              <a:rPr lang="fr-BE" b="1" dirty="0" err="1" smtClean="0">
                <a:solidFill>
                  <a:schemeClr val="tx1"/>
                </a:solidFill>
              </a:rPr>
              <a:t>June</a:t>
            </a:r>
            <a:r>
              <a:rPr lang="fr-BE" b="1" dirty="0" smtClean="0">
                <a:solidFill>
                  <a:schemeClr val="tx1"/>
                </a:solidFill>
              </a:rPr>
              <a:t> 2013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764704"/>
            <a:ext cx="1787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Opportunities</a:t>
            </a:r>
            <a:r>
              <a:rPr lang="fr-BE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539552" y="1484784"/>
            <a:ext cx="8159750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/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ompare observed trends in water </a:t>
            </a:r>
            <a:r>
              <a:rPr lang="en-US" sz="1800" b="1" dirty="0" err="1" smtClean="0">
                <a:solidFill>
                  <a:schemeClr val="bg2">
                    <a:lumMod val="50000"/>
                  </a:schemeClr>
                </a:solidFill>
              </a:rPr>
              <a:t>vapour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 with climate model simulations </a:t>
            </a:r>
          </a:p>
          <a:p>
            <a:pPr marL="109537" indent="0" eaLnBrk="1" hangingPunct="1">
              <a:buNone/>
            </a:pPr>
            <a:endParaRPr lang="en-US" sz="1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/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ompare for Belgium, the regional climate model output of the two groups  </a:t>
            </a:r>
          </a:p>
          <a:p>
            <a:pPr marL="109537" indent="0" eaLnBrk="1" hangingPunct="1">
              <a:buNone/>
            </a:pPr>
            <a:endParaRPr lang="en-US" sz="1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/>
            <a:r>
              <a:rPr lang="en-US" sz="1800" b="1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c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oupling of ALARO &amp; BASCOE for climate simulations                 </a:t>
            </a:r>
            <a:r>
              <a:rPr lang="en-US" sz="1800" b="1" dirty="0" smtClean="0">
                <a:solidFill>
                  <a:schemeClr val="tx2"/>
                </a:solidFill>
                <a:cs typeface="Arial" charset="0"/>
              </a:rPr>
              <a:t>(e.g. investigate stratosphere-troposphere exchange events like extra-tropical cyclones over the North Atlantic and Europe, Brain.be proposal)</a:t>
            </a:r>
          </a:p>
          <a:p>
            <a:pPr eaLnBrk="1" hangingPunct="1"/>
            <a:endParaRPr lang="en-US" sz="1800" b="1" dirty="0">
              <a:solidFill>
                <a:schemeClr val="tx2"/>
              </a:solidFill>
              <a:cs typeface="Arial" charset="0"/>
            </a:endParaRPr>
          </a:p>
          <a:p>
            <a:pPr marL="109537" indent="0" algn="ctr" eaLnBrk="1" hangingPunct="1">
              <a:buNone/>
            </a:pPr>
            <a:r>
              <a:rPr lang="en-US" sz="2400" b="1" dirty="0" smtClean="0">
                <a:solidFill>
                  <a:schemeClr val="accent1"/>
                </a:solidFill>
                <a:cs typeface="Arial" charset="0"/>
              </a:rPr>
              <a:t>Thank you for your attention</a:t>
            </a:r>
            <a:r>
              <a:rPr lang="en-US" sz="2400" b="1" dirty="0" smtClean="0">
                <a:solidFill>
                  <a:schemeClr val="accent1"/>
                </a:solidFill>
                <a:cs typeface="Arial" charset="0"/>
              </a:rPr>
              <a:t>!</a:t>
            </a:r>
            <a:endParaRPr lang="en-US" sz="2400" b="1" dirty="0" smtClean="0">
              <a:solidFill>
                <a:schemeClr val="accent1"/>
              </a:solidFill>
              <a:cs typeface="Arial" charset="0"/>
            </a:endParaRPr>
          </a:p>
          <a:p>
            <a:pPr eaLnBrk="1" hangingPunct="1"/>
            <a:endParaRPr lang="en-US" sz="1800" b="1" dirty="0">
              <a:solidFill>
                <a:schemeClr val="bg2">
                  <a:lumMod val="50000"/>
                </a:schemeClr>
              </a:solidFill>
              <a:cs typeface="Arial" charset="0"/>
            </a:endParaRPr>
          </a:p>
          <a:p>
            <a:pPr eaLnBrk="1" hangingPunct="1"/>
            <a:endParaRPr lang="en-US" sz="1800" b="1" dirty="0" smtClean="0">
              <a:solidFill>
                <a:schemeClr val="bg2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7" name="Text Box 1031"/>
          <p:cNvSpPr txBox="1">
            <a:spLocks noChangeArrowheads="1"/>
          </p:cNvSpPr>
          <p:nvPr/>
        </p:nvSpPr>
        <p:spPr bwMode="auto">
          <a:xfrm>
            <a:off x="6519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Meteorology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 Box 1031"/>
          <p:cNvSpPr txBox="1">
            <a:spLocks noChangeArrowheads="1"/>
          </p:cNvSpPr>
          <p:nvPr/>
        </p:nvSpPr>
        <p:spPr bwMode="auto">
          <a:xfrm>
            <a:off x="3172968" y="64007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Antarctica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 Box 1031"/>
          <p:cNvSpPr txBox="1">
            <a:spLocks noChangeArrowheads="1"/>
          </p:cNvSpPr>
          <p:nvPr/>
        </p:nvSpPr>
        <p:spPr bwMode="auto">
          <a:xfrm>
            <a:off x="4727448" y="64007"/>
            <a:ext cx="1554480" cy="52120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Climate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038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79450" y="1268760"/>
            <a:ext cx="8159750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lnSpc>
                <a:spcPct val="80000"/>
              </a:lnSpc>
            </a:pPr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w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orkshop held on 26 November, 2012</a:t>
            </a:r>
          </a:p>
          <a:p>
            <a:pPr eaLnBrk="1" hangingPunct="1">
              <a:lnSpc>
                <a:spcPct val="80000"/>
              </a:lnSpc>
            </a:pPr>
            <a:endParaRPr lang="en-US" sz="1800" b="1" dirty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1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a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bout 20 participants, from BISA, ROB, RMI, KUL, (and ULB )</a:t>
            </a:r>
          </a:p>
          <a:p>
            <a:pPr eaLnBrk="1" hangingPunct="1">
              <a:lnSpc>
                <a:spcPct val="80000"/>
              </a:lnSpc>
            </a:pPr>
            <a:endParaRPr lang="en-US" sz="1800" b="1" dirty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1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11 (12) oral presentations, 7 poster presentations</a:t>
            </a:r>
          </a:p>
          <a:p>
            <a:pPr eaLnBrk="1" hangingPunct="1">
              <a:lnSpc>
                <a:spcPct val="80000"/>
              </a:lnSpc>
            </a:pPr>
            <a:endParaRPr lang="en-US" sz="1800" b="1" dirty="0">
              <a:solidFill>
                <a:schemeClr val="bg2">
                  <a:lumMod val="50000"/>
                </a:schemeClr>
              </a:solidFill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800" b="1" dirty="0" smtClean="0">
              <a:solidFill>
                <a:schemeClr val="bg2">
                  <a:lumMod val="50000"/>
                </a:schemeClr>
              </a:solidFill>
              <a:cs typeface="Arial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1800" b="1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r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ather than giving a report/summary, we will focus here on ongoing </a:t>
            </a:r>
            <a:r>
              <a:rPr lang="en-US" sz="1800" b="1" dirty="0" smtClean="0">
                <a:solidFill>
                  <a:srgbClr val="FF0000"/>
                </a:solidFill>
                <a:cs typeface="Arial" charset="0"/>
              </a:rPr>
              <a:t>activities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 and </a:t>
            </a:r>
            <a:r>
              <a:rPr lang="en-US" sz="1800" b="1" dirty="0" smtClean="0">
                <a:solidFill>
                  <a:srgbClr val="FF0000"/>
                </a:solidFill>
                <a:cs typeface="Arial" charset="0"/>
              </a:rPr>
              <a:t>opportunities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 in this field!</a:t>
            </a:r>
            <a:endParaRPr lang="en-US" sz="1800" dirty="0">
              <a:cs typeface="Arial" charset="0"/>
            </a:endParaRPr>
          </a:p>
        </p:txBody>
      </p:sp>
      <p:pic>
        <p:nvPicPr>
          <p:cNvPr id="12" name="Picture 2" descr="C:\Users\ericpott\Pictures\ROB - Work\STCE Logo\STCE-Logo-Whit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4" t="32018" r="29654" b="26067"/>
          <a:stretch/>
        </p:blipFill>
        <p:spPr bwMode="auto">
          <a:xfrm>
            <a:off x="8623469" y="135011"/>
            <a:ext cx="48503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Isosceles Triangle 16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b="1" dirty="0" smtClean="0">
                <a:solidFill>
                  <a:schemeClr val="tx1"/>
                </a:solidFill>
              </a:rPr>
              <a:t>STCE Annual Meeting    Meridian room,                     </a:t>
            </a:r>
            <a:r>
              <a:rPr lang="fr-BE" b="1" dirty="0">
                <a:solidFill>
                  <a:schemeClr val="tx1"/>
                </a:solidFill>
              </a:rPr>
              <a:t>7</a:t>
            </a:r>
            <a:r>
              <a:rPr lang="fr-BE" b="1" dirty="0" smtClean="0">
                <a:solidFill>
                  <a:schemeClr val="tx1"/>
                </a:solidFill>
              </a:rPr>
              <a:t> June 2013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Text Box 1031"/>
          <p:cNvSpPr txBox="1">
            <a:spLocks noChangeArrowheads="1"/>
          </p:cNvSpPr>
          <p:nvPr/>
        </p:nvSpPr>
        <p:spPr bwMode="auto">
          <a:xfrm>
            <a:off x="64008" y="64006"/>
            <a:ext cx="1554480" cy="52120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 anchorCtr="0">
            <a:no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</a:t>
            </a:r>
            <a:endParaRPr lang="en-US" sz="1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 Box 1031"/>
          <p:cNvSpPr txBox="1">
            <a:spLocks noChangeArrowheads="1"/>
          </p:cNvSpPr>
          <p:nvPr/>
        </p:nvSpPr>
        <p:spPr bwMode="auto">
          <a:xfrm>
            <a:off x="3172968" y="64007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Antarctica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Meteorology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 Box 1031"/>
          <p:cNvSpPr txBox="1">
            <a:spLocks noChangeArrowheads="1"/>
          </p:cNvSpPr>
          <p:nvPr/>
        </p:nvSpPr>
        <p:spPr bwMode="auto">
          <a:xfrm>
            <a:off x="4727448" y="64007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Climate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940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2" name="Picture 2" descr="C:\Users\ericpott\Pictures\ROB - Work\STCE Logo\STCE-Logo-Whit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4" t="32018" r="29654" b="26067"/>
          <a:stretch/>
        </p:blipFill>
        <p:spPr bwMode="auto">
          <a:xfrm>
            <a:off x="8623469" y="135011"/>
            <a:ext cx="48503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Isosceles Triangle 16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b="1" dirty="0" smtClean="0">
                <a:solidFill>
                  <a:schemeClr val="tx1"/>
                </a:solidFill>
              </a:rPr>
              <a:t>STCE </a:t>
            </a:r>
            <a:r>
              <a:rPr lang="fr-BE" b="1" dirty="0" err="1" smtClean="0">
                <a:solidFill>
                  <a:schemeClr val="tx1"/>
                </a:solidFill>
              </a:rPr>
              <a:t>Annual</a:t>
            </a:r>
            <a:r>
              <a:rPr lang="fr-BE" b="1" dirty="0" smtClean="0">
                <a:solidFill>
                  <a:schemeClr val="tx1"/>
                </a:solidFill>
              </a:rPr>
              <a:t> Meeting    Meridian room,                     </a:t>
            </a:r>
            <a:r>
              <a:rPr lang="fr-BE" b="1" dirty="0">
                <a:solidFill>
                  <a:schemeClr val="tx1"/>
                </a:solidFill>
              </a:rPr>
              <a:t>7</a:t>
            </a:r>
            <a:r>
              <a:rPr lang="fr-BE" b="1" dirty="0" smtClean="0">
                <a:solidFill>
                  <a:schemeClr val="tx1"/>
                </a:solidFill>
              </a:rPr>
              <a:t> </a:t>
            </a:r>
            <a:r>
              <a:rPr lang="fr-BE" b="1" dirty="0" err="1" smtClean="0">
                <a:solidFill>
                  <a:schemeClr val="tx1"/>
                </a:solidFill>
              </a:rPr>
              <a:t>June</a:t>
            </a:r>
            <a:r>
              <a:rPr lang="fr-BE" b="1" dirty="0" smtClean="0">
                <a:solidFill>
                  <a:schemeClr val="tx1"/>
                </a:solidFill>
              </a:rPr>
              <a:t> 2013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096" y="2358172"/>
            <a:ext cx="1198968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07904" y="3356992"/>
            <a:ext cx="166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Water </a:t>
            </a:r>
            <a:r>
              <a:rPr lang="fr-BE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vapour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6914" y="1124744"/>
            <a:ext cx="15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Meteorology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7124" y="1134036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Climate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2217796" y="1422068"/>
            <a:ext cx="1850148" cy="115212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5076056" y="1503368"/>
            <a:ext cx="1711068" cy="107082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51"/>
          <p:cNvSpPr>
            <a:spLocks noChangeArrowheads="1"/>
          </p:cNvSpPr>
          <p:nvPr/>
        </p:nvSpPr>
        <p:spPr bwMode="auto">
          <a:xfrm>
            <a:off x="300608" y="2010485"/>
            <a:ext cx="2687216" cy="1531173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85750" indent="-285750" algn="l">
              <a:spcBef>
                <a:spcPct val="20000"/>
              </a:spcBef>
              <a:buClr>
                <a:srgbClr val="FF3300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louds/precipitation</a:t>
            </a:r>
          </a:p>
          <a:p>
            <a:pPr marL="285750" indent="-285750" algn="l">
              <a:spcBef>
                <a:spcPct val="20000"/>
              </a:spcBef>
              <a:buClr>
                <a:srgbClr val="FF3300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eather forecast</a:t>
            </a:r>
          </a:p>
          <a:p>
            <a:pPr marL="285750" indent="-285750" algn="l">
              <a:spcBef>
                <a:spcPct val="20000"/>
              </a:spcBef>
              <a:buClr>
                <a:srgbClr val="FF3300"/>
              </a:buClr>
              <a:buFont typeface="Arial" pitchFamily="34" charset="0"/>
              <a:buChar char="•"/>
            </a:pP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owcasting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285750" indent="-285750" algn="l">
              <a:spcBef>
                <a:spcPct val="20000"/>
              </a:spcBef>
              <a:buClr>
                <a:srgbClr val="FF3300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xtreme events: floods, thunderstorms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9" name="Rectangle 51"/>
          <p:cNvSpPr>
            <a:spLocks noChangeArrowheads="1"/>
          </p:cNvSpPr>
          <p:nvPr/>
        </p:nvSpPr>
        <p:spPr bwMode="auto">
          <a:xfrm>
            <a:off x="6156176" y="1998133"/>
            <a:ext cx="2808312" cy="2582996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85750" indent="-285750" algn="l">
              <a:spcBef>
                <a:spcPct val="20000"/>
              </a:spcBef>
              <a:buClr>
                <a:srgbClr val="FF3300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</a:t>
            </a:r>
            <a:r>
              <a:rPr lang="en-US" sz="16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2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 = most important greenhouse gas</a:t>
            </a:r>
          </a:p>
          <a:p>
            <a:pPr marL="285750" indent="-285750" algn="l">
              <a:spcBef>
                <a:spcPct val="20000"/>
              </a:spcBef>
              <a:buClr>
                <a:srgbClr val="FF3300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ater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vapour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feedback mechanism</a:t>
            </a:r>
          </a:p>
          <a:p>
            <a:pPr marL="285750" indent="-285750" algn="l">
              <a:spcBef>
                <a:spcPct val="20000"/>
              </a:spcBef>
              <a:buClr>
                <a:srgbClr val="FF3300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 be included in climate models!</a:t>
            </a:r>
          </a:p>
          <a:p>
            <a:pPr marL="285750" indent="-285750" algn="l">
              <a:spcBef>
                <a:spcPct val="20000"/>
              </a:spcBef>
              <a:buClr>
                <a:srgbClr val="FF3300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ater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vapour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trends?</a:t>
            </a:r>
          </a:p>
          <a:p>
            <a:pPr marL="285750" indent="-285750" algn="l">
              <a:spcBef>
                <a:spcPct val="20000"/>
              </a:spcBef>
              <a:buClr>
                <a:srgbClr val="FF3300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hat about stratospheric H</a:t>
            </a:r>
            <a:r>
              <a:rPr lang="en-US" sz="16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2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O?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11560" y="3438292"/>
            <a:ext cx="5832648" cy="1152128"/>
            <a:chOff x="611560" y="3438292"/>
            <a:chExt cx="5832648" cy="1152128"/>
          </a:xfrm>
        </p:grpSpPr>
        <p:sp>
          <p:nvSpPr>
            <p:cNvPr id="20" name="TextBox 19"/>
            <p:cNvSpPr txBox="1"/>
            <p:nvPr/>
          </p:nvSpPr>
          <p:spPr>
            <a:xfrm>
              <a:off x="611560" y="4221088"/>
              <a:ext cx="3281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s</a:t>
              </a:r>
              <a:r>
                <a:rPr lang="fr-BE" sz="1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pecial</a:t>
              </a:r>
              <a:r>
                <a:rPr lang="fr-BE" sz="1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focus on </a:t>
              </a:r>
              <a:r>
                <a:rPr lang="fr-BE" sz="1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Antarctica</a:t>
              </a:r>
              <a:r>
                <a:rPr lang="fr-BE" sz="1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!</a:t>
              </a:r>
              <a:endPara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1691680" y="3438292"/>
              <a:ext cx="360040" cy="854804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3949096" y="4221088"/>
              <a:ext cx="2495112" cy="184666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 Box 1031"/>
          <p:cNvSpPr txBox="1">
            <a:spLocks noChangeArrowheads="1"/>
          </p:cNvSpPr>
          <p:nvPr/>
        </p:nvSpPr>
        <p:spPr bwMode="auto">
          <a:xfrm>
            <a:off x="64008" y="64006"/>
            <a:ext cx="1554480" cy="52120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 anchorCtr="0">
            <a:no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</a:t>
            </a:r>
            <a:endParaRPr lang="en-US" sz="1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2" name="Text Box 1031"/>
          <p:cNvSpPr txBox="1">
            <a:spLocks noChangeArrowheads="1"/>
          </p:cNvSpPr>
          <p:nvPr/>
        </p:nvSpPr>
        <p:spPr bwMode="auto">
          <a:xfrm>
            <a:off x="3172968" y="64007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Antarctica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4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Meteorology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5" name="Text Box 1031"/>
          <p:cNvSpPr txBox="1">
            <a:spLocks noChangeArrowheads="1"/>
          </p:cNvSpPr>
          <p:nvPr/>
        </p:nvSpPr>
        <p:spPr bwMode="auto">
          <a:xfrm>
            <a:off x="4727448" y="64007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Climate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0807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2" name="Picture 2" descr="C:\Users\ericpott\Pictures\ROB - Work\STCE Logo\STCE-Logo-Whit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4" t="32018" r="29654" b="26067"/>
          <a:stretch/>
        </p:blipFill>
        <p:spPr bwMode="auto">
          <a:xfrm>
            <a:off x="8623469" y="135011"/>
            <a:ext cx="48503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Isosceles Triangle 16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b="1" dirty="0" smtClean="0">
                <a:solidFill>
                  <a:schemeClr val="tx1"/>
                </a:solidFill>
              </a:rPr>
              <a:t>STCE Annual Meeting    Meridian room,                     </a:t>
            </a:r>
            <a:r>
              <a:rPr lang="fr-BE" b="1" dirty="0">
                <a:solidFill>
                  <a:schemeClr val="tx1"/>
                </a:solidFill>
              </a:rPr>
              <a:t>7</a:t>
            </a:r>
            <a:r>
              <a:rPr lang="fr-BE" b="1" dirty="0" smtClean="0">
                <a:solidFill>
                  <a:schemeClr val="tx1"/>
                </a:solidFill>
              </a:rPr>
              <a:t> June 2013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5580" y="764704"/>
            <a:ext cx="250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Clouds/</a:t>
            </a:r>
            <a:r>
              <a:rPr lang="fr-BE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precipitation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2" name="Picture 4" descr="WV_SAT_HRV_20121113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86" y="1484784"/>
            <a:ext cx="381635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683568" y="4849415"/>
            <a:ext cx="2853827" cy="615553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fr-BE" sz="1400" dirty="0" err="1">
                <a:solidFill>
                  <a:schemeClr val="accent1"/>
                </a:solidFill>
                <a:latin typeface="+mn-lt"/>
              </a:rPr>
              <a:t>c</a:t>
            </a:r>
            <a:r>
              <a:rPr lang="fr-BE" sz="1400" dirty="0" err="1" smtClean="0">
                <a:solidFill>
                  <a:schemeClr val="accent1"/>
                </a:solidFill>
                <a:latin typeface="+mn-lt"/>
              </a:rPr>
              <a:t>louds</a:t>
            </a:r>
            <a:r>
              <a:rPr lang="fr-BE" sz="1400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fr-BE" sz="1400" dirty="0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 </a:t>
            </a:r>
            <a:r>
              <a:rPr lang="fr-BE" sz="1400" dirty="0" err="1">
                <a:solidFill>
                  <a:schemeClr val="accent1"/>
                </a:solidFill>
                <a:latin typeface="+mn-lt"/>
                <a:sym typeface="Wingdings" pitchFamily="2" charset="2"/>
              </a:rPr>
              <a:t>M</a:t>
            </a:r>
            <a:r>
              <a:rPr lang="fr-BE" sz="1400" dirty="0" err="1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eteosat</a:t>
            </a:r>
            <a:r>
              <a:rPr lang="fr-BE" sz="1400" dirty="0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 images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fr-BE" sz="600" dirty="0" smtClean="0">
              <a:solidFill>
                <a:schemeClr val="accent1"/>
              </a:solidFill>
              <a:latin typeface="+mn-lt"/>
              <a:sym typeface="Wingdings" pitchFamily="2" charset="2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fr-BE" sz="1400" dirty="0" err="1">
                <a:solidFill>
                  <a:schemeClr val="accent1"/>
                </a:solidFill>
                <a:latin typeface="+mn-lt"/>
                <a:sym typeface="Wingdings" pitchFamily="2" charset="2"/>
              </a:rPr>
              <a:t>c</a:t>
            </a:r>
            <a:r>
              <a:rPr lang="fr-BE" sz="1400" dirty="0" err="1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louds</a:t>
            </a:r>
            <a:r>
              <a:rPr lang="fr-BE" sz="1400" dirty="0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  </a:t>
            </a:r>
            <a:r>
              <a:rPr lang="fr-BE" sz="1400" dirty="0" err="1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precipitation</a:t>
            </a:r>
            <a:r>
              <a:rPr lang="fr-BE" sz="1400" dirty="0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?</a:t>
            </a:r>
            <a:endParaRPr lang="en-US" sz="14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285841" y="5013176"/>
            <a:ext cx="4678647" cy="830997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fr-BE" sz="1400" dirty="0" err="1">
                <a:solidFill>
                  <a:schemeClr val="accent1"/>
                </a:solidFill>
                <a:latin typeface="+mn-lt"/>
              </a:rPr>
              <a:t>p</a:t>
            </a:r>
            <a:r>
              <a:rPr lang="fr-BE" sz="1400" dirty="0" err="1" smtClean="0">
                <a:solidFill>
                  <a:schemeClr val="accent1"/>
                </a:solidFill>
                <a:latin typeface="+mn-lt"/>
              </a:rPr>
              <a:t>recipitation</a:t>
            </a:r>
            <a:r>
              <a:rPr lang="fr-BE" sz="1400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fr-BE" sz="1400" dirty="0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 radars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fr-BE" sz="600" dirty="0" smtClean="0">
              <a:solidFill>
                <a:schemeClr val="accent1"/>
              </a:solidFill>
              <a:latin typeface="+mn-lt"/>
              <a:sym typeface="Wingdings" pitchFamily="2" charset="2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fr-BE" sz="1400" dirty="0" err="1">
                <a:solidFill>
                  <a:schemeClr val="accent1"/>
                </a:solidFill>
                <a:latin typeface="+mn-lt"/>
                <a:sym typeface="Wingdings" pitchFamily="2" charset="2"/>
              </a:rPr>
              <a:t>p</a:t>
            </a:r>
            <a:r>
              <a:rPr lang="fr-BE" sz="1400" dirty="0" err="1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recipitation</a:t>
            </a:r>
            <a:r>
              <a:rPr lang="fr-BE" sz="1400" dirty="0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 type (</a:t>
            </a:r>
            <a:r>
              <a:rPr lang="fr-BE" sz="1400" dirty="0" err="1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hydrometeor</a:t>
            </a:r>
            <a:r>
              <a:rPr lang="fr-BE" sz="1400" dirty="0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 classification)  dual </a:t>
            </a:r>
            <a:r>
              <a:rPr lang="fr-BE" sz="1400" dirty="0" err="1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polarization</a:t>
            </a:r>
            <a:r>
              <a:rPr lang="fr-BE" sz="1400" dirty="0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 radar (Jabbeke)</a:t>
            </a:r>
            <a:endParaRPr lang="en-US" sz="14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2959" y="5733256"/>
            <a:ext cx="18742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FF0000"/>
                </a:solidFill>
                <a:latin typeface="+mn-lt"/>
              </a:rPr>
              <a:t>Jean </a:t>
            </a:r>
            <a:r>
              <a:rPr lang="fr-BE" b="1" dirty="0" err="1" smtClean="0">
                <a:solidFill>
                  <a:srgbClr val="FF0000"/>
                </a:solidFill>
                <a:latin typeface="+mn-lt"/>
              </a:rPr>
              <a:t>Neméghaire</a:t>
            </a:r>
            <a:r>
              <a:rPr lang="fr-BE" b="1" dirty="0" smtClean="0">
                <a:solidFill>
                  <a:srgbClr val="FF0000"/>
                </a:solidFill>
                <a:latin typeface="+mn-lt"/>
              </a:rPr>
              <a:t> (RMI)</a:t>
            </a:r>
            <a:endParaRPr lang="en-GB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264028" y="6032321"/>
            <a:ext cx="18421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FF0000"/>
                </a:solidFill>
                <a:latin typeface="+mj-lt"/>
              </a:rPr>
              <a:t>Laurent </a:t>
            </a:r>
            <a:r>
              <a:rPr lang="fr-BE" b="1" dirty="0" err="1" smtClean="0">
                <a:solidFill>
                  <a:srgbClr val="FF0000"/>
                </a:solidFill>
                <a:latin typeface="+mj-lt"/>
              </a:rPr>
              <a:t>Delobbe</a:t>
            </a:r>
            <a:r>
              <a:rPr lang="fr-BE" b="1" dirty="0" smtClean="0">
                <a:solidFill>
                  <a:srgbClr val="FF0000"/>
                </a:solidFill>
                <a:latin typeface="+mj-lt"/>
              </a:rPr>
              <a:t> (RMI)</a:t>
            </a:r>
            <a:endParaRPr lang="en-GB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Text Box 1031"/>
          <p:cNvSpPr txBox="1">
            <a:spLocks noChangeArrowheads="1"/>
          </p:cNvSpPr>
          <p:nvPr/>
        </p:nvSpPr>
        <p:spPr bwMode="auto">
          <a:xfrm>
            <a:off x="3172968" y="64007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Antarctica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Text Box 1031"/>
          <p:cNvSpPr txBox="1">
            <a:spLocks noChangeArrowheads="1"/>
          </p:cNvSpPr>
          <p:nvPr/>
        </p:nvSpPr>
        <p:spPr bwMode="auto">
          <a:xfrm>
            <a:off x="4727448" y="64007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Climate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Text Box 1031"/>
          <p:cNvSpPr txBox="1">
            <a:spLocks noChangeArrowheads="1"/>
          </p:cNvSpPr>
          <p:nvPr/>
        </p:nvSpPr>
        <p:spPr bwMode="auto">
          <a:xfrm>
            <a:off x="6519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8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120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1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Meteorology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059796"/>
            <a:ext cx="4911055" cy="3855178"/>
          </a:xfrm>
          <a:prstGeom prst="rect">
            <a:avLst/>
          </a:prstGeom>
        </p:spPr>
      </p:pic>
      <p:sp>
        <p:nvSpPr>
          <p:cNvPr id="19" name="Isosceles Triangle 18"/>
          <p:cNvSpPr>
            <a:spLocks noChangeAspect="1"/>
          </p:cNvSpPr>
          <p:nvPr/>
        </p:nvSpPr>
        <p:spPr>
          <a:xfrm>
            <a:off x="5620415" y="2492896"/>
            <a:ext cx="103713" cy="12211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>
            <a:spLocks noChangeAspect="1"/>
          </p:cNvSpPr>
          <p:nvPr/>
        </p:nvSpPr>
        <p:spPr>
          <a:xfrm>
            <a:off x="6588224" y="3284984"/>
            <a:ext cx="103715" cy="12211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>
            <a:spLocks noChangeAspect="1"/>
          </p:cNvSpPr>
          <p:nvPr/>
        </p:nvSpPr>
        <p:spPr>
          <a:xfrm>
            <a:off x="6124469" y="2708920"/>
            <a:ext cx="103715" cy="12211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4186916" y="3140968"/>
            <a:ext cx="1033156" cy="1698009"/>
            <a:chOff x="2674748" y="3791848"/>
            <a:chExt cx="1608934" cy="2415281"/>
          </a:xfrm>
        </p:grpSpPr>
        <p:sp>
          <p:nvSpPr>
            <p:cNvPr id="33" name="Rectangle 32"/>
            <p:cNvSpPr/>
            <p:nvPr/>
          </p:nvSpPr>
          <p:spPr>
            <a:xfrm>
              <a:off x="2674748" y="3791848"/>
              <a:ext cx="1608934" cy="2415281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4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2326" y="3856548"/>
              <a:ext cx="1331110" cy="1720186"/>
            </a:xfrm>
            <a:prstGeom prst="rect">
              <a:avLst/>
            </a:prstGeom>
            <a:noFill/>
            <a:ln w="25200">
              <a:solidFill>
                <a:sysClr val="window" lastClr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2674748" y="5499243"/>
              <a:ext cx="1608934" cy="656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</a:rPr>
                <a:t>Zaventem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/>
                </a:rPr>
                <a:t>Belgocontrol</a:t>
              </a:r>
              <a:endParaRPr kumimoji="0" lang="fr-BE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207930" y="1124744"/>
            <a:ext cx="865182" cy="1655767"/>
            <a:chOff x="4207930" y="899691"/>
            <a:chExt cx="865182" cy="1655767"/>
          </a:xfrm>
        </p:grpSpPr>
        <p:grpSp>
          <p:nvGrpSpPr>
            <p:cNvPr id="40" name="Group 39"/>
            <p:cNvGrpSpPr/>
            <p:nvPr/>
          </p:nvGrpSpPr>
          <p:grpSpPr>
            <a:xfrm>
              <a:off x="4207930" y="899691"/>
              <a:ext cx="865182" cy="1655767"/>
              <a:chOff x="1507959" y="930987"/>
              <a:chExt cx="1267872" cy="2170693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1507959" y="930987"/>
                <a:ext cx="1267872" cy="2168717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518537" y="2496442"/>
                <a:ext cx="1205651" cy="605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BE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</a:rPr>
                  <a:t>Jabbeke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BE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libri"/>
                  </a:rPr>
                  <a:t>RMI</a:t>
                </a:r>
                <a:endPara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968" y="939191"/>
              <a:ext cx="724014" cy="1193665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7092280" y="1124744"/>
            <a:ext cx="1080120" cy="1779637"/>
            <a:chOff x="7020272" y="1174924"/>
            <a:chExt cx="1080120" cy="1779637"/>
          </a:xfrm>
        </p:grpSpPr>
        <p:grpSp>
          <p:nvGrpSpPr>
            <p:cNvPr id="45" name="Group 44"/>
            <p:cNvGrpSpPr/>
            <p:nvPr/>
          </p:nvGrpSpPr>
          <p:grpSpPr>
            <a:xfrm>
              <a:off x="7020272" y="1174924"/>
              <a:ext cx="1080120" cy="1779637"/>
              <a:chOff x="7634237" y="-349662"/>
              <a:chExt cx="1686927" cy="263653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7733490" y="-349662"/>
                <a:ext cx="1459830" cy="2592658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7634237" y="1602915"/>
                <a:ext cx="1686927" cy="683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BE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</a:rPr>
                  <a:t>Wideumont</a:t>
                </a:r>
                <a:endPara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BE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libri"/>
                  </a:rPr>
                  <a:t>RMI</a:t>
                </a:r>
              </a:p>
            </p:txBody>
          </p:sp>
        </p:grpSp>
        <p:pic>
          <p:nvPicPr>
            <p:cNvPr id="49" name="Picture 1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88" r="35428"/>
            <a:stretch>
              <a:fillRect/>
            </a:stretch>
          </p:blipFill>
          <p:spPr bwMode="auto">
            <a:xfrm>
              <a:off x="7194467" y="1241409"/>
              <a:ext cx="761909" cy="1251487"/>
            </a:xfrm>
            <a:prstGeom prst="rect">
              <a:avLst/>
            </a:prstGeom>
            <a:noFill/>
            <a:ln w="2556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32288" r="35428"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cxnSp>
        <p:nvCxnSpPr>
          <p:cNvPr id="8" name="Straight Connector 7"/>
          <p:cNvCxnSpPr/>
          <p:nvPr/>
        </p:nvCxnSpPr>
        <p:spPr>
          <a:xfrm>
            <a:off x="5073112" y="1975104"/>
            <a:ext cx="625088" cy="60207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33" idx="3"/>
            <a:endCxn id="21" idx="5"/>
          </p:cNvCxnSpPr>
          <p:nvPr/>
        </p:nvCxnSpPr>
        <p:spPr>
          <a:xfrm flipV="1">
            <a:off x="5220072" y="2769976"/>
            <a:ext cx="982183" cy="121999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6" idx="1"/>
            <a:endCxn id="20" idx="5"/>
          </p:cNvCxnSpPr>
          <p:nvPr/>
        </p:nvCxnSpPr>
        <p:spPr>
          <a:xfrm flipH="1">
            <a:off x="6666010" y="1999755"/>
            <a:ext cx="489821" cy="134628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19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2" name="Picture 2" descr="C:\Users\ericpott\Pictures\ROB - Work\STCE Logo\STCE-Logo-Whit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4" t="32018" r="29654" b="26067"/>
          <a:stretch/>
        </p:blipFill>
        <p:spPr bwMode="auto">
          <a:xfrm>
            <a:off x="8623469" y="135011"/>
            <a:ext cx="48503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Isosceles Triangle 16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b="1" dirty="0" smtClean="0">
                <a:solidFill>
                  <a:schemeClr val="tx1"/>
                </a:solidFill>
              </a:rPr>
              <a:t>STCE </a:t>
            </a:r>
            <a:r>
              <a:rPr lang="fr-BE" b="1" dirty="0" err="1" smtClean="0">
                <a:solidFill>
                  <a:schemeClr val="tx1"/>
                </a:solidFill>
              </a:rPr>
              <a:t>Annual</a:t>
            </a:r>
            <a:r>
              <a:rPr lang="fr-BE" b="1" dirty="0" smtClean="0">
                <a:solidFill>
                  <a:schemeClr val="tx1"/>
                </a:solidFill>
              </a:rPr>
              <a:t> Meeting    Meridian room,                     </a:t>
            </a:r>
            <a:r>
              <a:rPr lang="fr-BE" b="1" dirty="0">
                <a:solidFill>
                  <a:schemeClr val="tx1"/>
                </a:solidFill>
              </a:rPr>
              <a:t>7</a:t>
            </a:r>
            <a:r>
              <a:rPr lang="fr-BE" b="1" dirty="0" smtClean="0">
                <a:solidFill>
                  <a:schemeClr val="tx1"/>
                </a:solidFill>
              </a:rPr>
              <a:t> </a:t>
            </a:r>
            <a:r>
              <a:rPr lang="fr-BE" b="1" dirty="0" err="1" smtClean="0">
                <a:solidFill>
                  <a:schemeClr val="tx1"/>
                </a:solidFill>
              </a:rPr>
              <a:t>June</a:t>
            </a:r>
            <a:r>
              <a:rPr lang="fr-BE" b="1" dirty="0" smtClean="0">
                <a:solidFill>
                  <a:schemeClr val="tx1"/>
                </a:solidFill>
              </a:rPr>
              <a:t> 2013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764704"/>
            <a:ext cx="1479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Nowcasting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496" y="1196752"/>
            <a:ext cx="2160239" cy="4031873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fr-BE" sz="1400" dirty="0" err="1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RMI’s</a:t>
            </a:r>
            <a:r>
              <a:rPr lang="fr-BE" sz="1400" dirty="0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 </a:t>
            </a:r>
            <a:r>
              <a:rPr lang="fr-BE" sz="1400" dirty="0" err="1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nowcasting</a:t>
            </a:r>
            <a:r>
              <a:rPr lang="fr-BE" sz="1400" dirty="0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 system: INCA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fr-BE" sz="800" dirty="0" smtClean="0">
              <a:solidFill>
                <a:schemeClr val="accent1"/>
              </a:solidFill>
              <a:latin typeface="+mn-lt"/>
              <a:sym typeface="Wingdings" pitchFamily="2" charset="2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fr-BE" sz="1400" dirty="0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CE collaboration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fr-BE" sz="800" dirty="0">
              <a:solidFill>
                <a:schemeClr val="accent1"/>
              </a:solidFill>
              <a:latin typeface="+mn-lt"/>
              <a:sym typeface="Wingdings" pitchFamily="2" charset="2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fr-BE" sz="1400" dirty="0" err="1">
                <a:solidFill>
                  <a:schemeClr val="accent1"/>
                </a:solidFill>
                <a:latin typeface="+mn-lt"/>
                <a:sym typeface="Wingdings" pitchFamily="2" charset="2"/>
              </a:rPr>
              <a:t>s</a:t>
            </a:r>
            <a:r>
              <a:rPr lang="fr-BE" sz="1400" dirty="0" err="1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everal</a:t>
            </a:r>
            <a:r>
              <a:rPr lang="fr-BE" sz="1400" dirty="0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 </a:t>
            </a:r>
            <a:r>
              <a:rPr lang="fr-BE" sz="1400" dirty="0" err="1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meteorological</a:t>
            </a:r>
            <a:r>
              <a:rPr lang="fr-BE" sz="1400" dirty="0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 </a:t>
            </a:r>
            <a:r>
              <a:rPr lang="fr-BE" sz="1400" dirty="0" err="1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fields</a:t>
            </a:r>
            <a:r>
              <a:rPr lang="fr-BE" sz="1400" dirty="0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: </a:t>
            </a:r>
            <a:r>
              <a:rPr lang="fr-BE" sz="1400" dirty="0" err="1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precipitation</a:t>
            </a:r>
            <a:r>
              <a:rPr lang="fr-BE" sz="1400" dirty="0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 (type), </a:t>
            </a:r>
            <a:r>
              <a:rPr lang="fr-BE" sz="1400" dirty="0" err="1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cloudiness</a:t>
            </a:r>
            <a:r>
              <a:rPr lang="fr-BE" sz="1400" dirty="0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, </a:t>
            </a:r>
            <a:r>
              <a:rPr lang="fr-BE" sz="1400" dirty="0" err="1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visibility</a:t>
            </a:r>
            <a:r>
              <a:rPr lang="fr-BE" sz="1400" dirty="0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, etc.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fr-BE" sz="800" dirty="0">
              <a:solidFill>
                <a:schemeClr val="accent1"/>
              </a:solidFill>
              <a:latin typeface="+mn-lt"/>
              <a:sym typeface="Wingdings" pitchFamily="2" charset="2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fr-BE" sz="1400" dirty="0">
                <a:solidFill>
                  <a:schemeClr val="accent1"/>
                </a:solidFill>
                <a:latin typeface="+mn-lt"/>
                <a:sym typeface="Wingdings" pitchFamily="2" charset="2"/>
              </a:rPr>
              <a:t>i</a:t>
            </a:r>
            <a:r>
              <a:rPr lang="fr-BE" sz="1400" dirty="0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nput: radar, </a:t>
            </a:r>
            <a:r>
              <a:rPr lang="fr-BE" sz="1400" dirty="0" err="1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elevation</a:t>
            </a:r>
            <a:r>
              <a:rPr lang="fr-BE" sz="1400" dirty="0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 data, </a:t>
            </a:r>
            <a:r>
              <a:rPr lang="fr-BE" sz="1400" dirty="0" err="1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weather</a:t>
            </a:r>
            <a:r>
              <a:rPr lang="fr-BE" sz="1400" dirty="0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 stations, </a:t>
            </a:r>
            <a:r>
              <a:rPr lang="fr-BE" sz="1400" dirty="0" err="1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rain</a:t>
            </a:r>
            <a:r>
              <a:rPr lang="fr-BE" sz="1400" dirty="0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 gauges, satellite data, NWP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fr-BE" sz="800" dirty="0" smtClean="0">
              <a:solidFill>
                <a:schemeClr val="accent1"/>
              </a:solidFill>
              <a:latin typeface="+mn-lt"/>
              <a:sym typeface="Wingdings" pitchFamily="2" charset="2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fr-BE" sz="1400" dirty="0" err="1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forecast</a:t>
            </a:r>
            <a:r>
              <a:rPr lang="fr-BE" sz="1400" dirty="0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 for convective </a:t>
            </a:r>
            <a:r>
              <a:rPr lang="fr-BE" sz="1400" dirty="0" err="1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cells</a:t>
            </a:r>
            <a:r>
              <a:rPr lang="fr-BE" sz="1400" dirty="0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 </a:t>
            </a:r>
            <a:r>
              <a:rPr lang="fr-BE" sz="1400" dirty="0" err="1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could</a:t>
            </a:r>
            <a:r>
              <a:rPr lang="fr-BE" sz="1400" dirty="0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 </a:t>
            </a:r>
            <a:r>
              <a:rPr lang="fr-BE" sz="1400" dirty="0" err="1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be</a:t>
            </a:r>
            <a:r>
              <a:rPr lang="fr-BE" sz="1400" dirty="0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 </a:t>
            </a:r>
            <a:r>
              <a:rPr lang="fr-BE" sz="1400" dirty="0" err="1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improved</a:t>
            </a:r>
            <a:endParaRPr lang="fr-BE" sz="1400" dirty="0" smtClean="0">
              <a:solidFill>
                <a:schemeClr val="accent1"/>
              </a:solidFill>
              <a:latin typeface="+mn-lt"/>
              <a:sym typeface="Wingdings" pitchFamily="2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629" y="5373216"/>
            <a:ext cx="1895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FF0000"/>
                </a:solidFill>
                <a:latin typeface="+mn-lt"/>
              </a:rPr>
              <a:t>Maarten </a:t>
            </a:r>
            <a:r>
              <a:rPr lang="fr-BE" b="1" dirty="0" err="1" smtClean="0">
                <a:solidFill>
                  <a:srgbClr val="FF0000"/>
                </a:solidFill>
                <a:latin typeface="+mn-lt"/>
              </a:rPr>
              <a:t>Reyniers</a:t>
            </a:r>
            <a:r>
              <a:rPr lang="fr-BE" b="1" dirty="0" smtClean="0">
                <a:solidFill>
                  <a:srgbClr val="FF0000"/>
                </a:solidFill>
                <a:latin typeface="+mn-lt"/>
              </a:rPr>
              <a:t> (RMI)</a:t>
            </a:r>
            <a:endParaRPr lang="en-GB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4" name="Picture 13" descr="INCABEprecip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3"/>
          <a:stretch/>
        </p:blipFill>
        <p:spPr>
          <a:xfrm>
            <a:off x="2306969" y="1058778"/>
            <a:ext cx="6840000" cy="579922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419872" y="744959"/>
            <a:ext cx="568863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000000"/>
                </a:solidFill>
                <a:latin typeface="+mj-lt"/>
              </a:rPr>
              <a:t>http://</a:t>
            </a:r>
            <a:r>
              <a:rPr lang="it-IT" sz="1400" b="1" dirty="0" err="1">
                <a:solidFill>
                  <a:srgbClr val="000000"/>
                </a:solidFill>
                <a:latin typeface="+mj-lt"/>
              </a:rPr>
              <a:t>intrarmi.oma.be</a:t>
            </a:r>
            <a:r>
              <a:rPr lang="it-IT" sz="1400" b="1" dirty="0">
                <a:solidFill>
                  <a:srgbClr val="000000"/>
                </a:solidFill>
                <a:latin typeface="+mj-lt"/>
              </a:rPr>
              <a:t>/</a:t>
            </a:r>
            <a:r>
              <a:rPr lang="it-IT" sz="1400" b="1" dirty="0" err="1">
                <a:solidFill>
                  <a:srgbClr val="000000"/>
                </a:solidFill>
                <a:latin typeface="+mj-lt"/>
              </a:rPr>
              <a:t>metpro</a:t>
            </a:r>
            <a:r>
              <a:rPr lang="it-IT" sz="1400" b="1" dirty="0">
                <a:solidFill>
                  <a:srgbClr val="000000"/>
                </a:solidFill>
                <a:latin typeface="+mj-lt"/>
              </a:rPr>
              <a:t>/inca-be</a:t>
            </a:r>
            <a:r>
              <a:rPr lang="it-IT" sz="1400" b="1" dirty="0" smtClean="0">
                <a:solidFill>
                  <a:srgbClr val="000000"/>
                </a:solidFill>
                <a:latin typeface="+mj-lt"/>
              </a:rPr>
              <a:t>/</a:t>
            </a:r>
            <a:endParaRPr lang="nl-BE" sz="14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0" name="Text Box 1031"/>
          <p:cNvSpPr txBox="1">
            <a:spLocks noChangeArrowheads="1"/>
          </p:cNvSpPr>
          <p:nvPr/>
        </p:nvSpPr>
        <p:spPr bwMode="auto">
          <a:xfrm>
            <a:off x="3172968" y="64007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Antarctica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 Box 1031"/>
          <p:cNvSpPr txBox="1">
            <a:spLocks noChangeArrowheads="1"/>
          </p:cNvSpPr>
          <p:nvPr/>
        </p:nvSpPr>
        <p:spPr bwMode="auto">
          <a:xfrm>
            <a:off x="4727448" y="64007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Climate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Text Box 1031"/>
          <p:cNvSpPr txBox="1">
            <a:spLocks noChangeArrowheads="1"/>
          </p:cNvSpPr>
          <p:nvPr/>
        </p:nvSpPr>
        <p:spPr bwMode="auto">
          <a:xfrm>
            <a:off x="6519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120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1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Meteorology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465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2" name="Picture 2" descr="C:\Users\ericpott\Pictures\ROB - Work\STCE Logo\STCE-Logo-Whit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4" t="32018" r="29654" b="26067"/>
          <a:stretch/>
        </p:blipFill>
        <p:spPr bwMode="auto">
          <a:xfrm>
            <a:off x="8623469" y="135011"/>
            <a:ext cx="48503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7504" y="764704"/>
            <a:ext cx="6011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Nowcasting</a:t>
            </a:r>
            <a:r>
              <a:rPr lang="fr-BE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</a:t>
            </a:r>
            <a:r>
              <a:rPr lang="fr-B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Global Navigation Satellite System (GNSS) stations</a:t>
            </a:r>
            <a:r>
              <a:rPr lang="fr-BE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51520" y="4510861"/>
            <a:ext cx="1800200" cy="646331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fr-BE" sz="1400" dirty="0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GNSS </a:t>
            </a:r>
            <a:r>
              <a:rPr lang="fr-BE" sz="1400" dirty="0" err="1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tomography</a:t>
            </a:r>
            <a:r>
              <a:rPr lang="fr-BE" sz="1400" dirty="0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 (</a:t>
            </a:r>
            <a:r>
              <a:rPr lang="fr-BE" sz="1400" dirty="0" err="1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using</a:t>
            </a:r>
            <a:r>
              <a:rPr lang="fr-BE" sz="1400" dirty="0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 gradients)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fr-BE" sz="800" dirty="0">
              <a:solidFill>
                <a:schemeClr val="accent1"/>
              </a:solidFill>
              <a:latin typeface="+mn-lt"/>
              <a:sym typeface="Wingdings" pitchFamily="2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496" y="5600273"/>
            <a:ext cx="22220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FF0000"/>
                </a:solidFill>
                <a:latin typeface="+mn-lt"/>
              </a:rPr>
              <a:t>Hugues </a:t>
            </a:r>
            <a:r>
              <a:rPr lang="fr-BE" b="1" dirty="0" err="1" smtClean="0">
                <a:solidFill>
                  <a:srgbClr val="FF0000"/>
                </a:solidFill>
                <a:latin typeface="+mn-lt"/>
              </a:rPr>
              <a:t>Brenot</a:t>
            </a:r>
            <a:r>
              <a:rPr lang="fr-BE" b="1" dirty="0" smtClean="0">
                <a:solidFill>
                  <a:srgbClr val="FF0000"/>
                </a:solidFill>
                <a:latin typeface="+mn-lt"/>
              </a:rPr>
              <a:t> (BISA, STCE)</a:t>
            </a:r>
            <a:endParaRPr lang="en-GB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9" name="Picture 28" descr="alti_2011_230_15H35_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63826"/>
            <a:ext cx="6789738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24744"/>
            <a:ext cx="394527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475928" y="1775138"/>
            <a:ext cx="2583904" cy="861774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fr-BE" sz="1400" dirty="0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GNSS H</a:t>
            </a:r>
            <a:r>
              <a:rPr lang="fr-BE" sz="1400" baseline="-25000" dirty="0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2</a:t>
            </a:r>
            <a:r>
              <a:rPr lang="fr-BE" sz="1400" dirty="0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O </a:t>
            </a:r>
            <a:r>
              <a:rPr lang="fr-BE" sz="1400" dirty="0" err="1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alert</a:t>
            </a:r>
            <a:r>
              <a:rPr lang="fr-BE" sz="1400" dirty="0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 </a:t>
            </a:r>
            <a:r>
              <a:rPr lang="fr-BE" sz="1400" dirty="0" err="1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based</a:t>
            </a:r>
            <a:r>
              <a:rPr lang="fr-BE" sz="1400" dirty="0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 on </a:t>
            </a:r>
            <a:r>
              <a:rPr lang="fr-BE" sz="1400" dirty="0" err="1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Zenith</a:t>
            </a:r>
            <a:r>
              <a:rPr lang="fr-BE" sz="1400" dirty="0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 Total </a:t>
            </a:r>
            <a:r>
              <a:rPr lang="fr-BE" sz="1400" dirty="0">
                <a:solidFill>
                  <a:schemeClr val="accent1"/>
                </a:solidFill>
                <a:latin typeface="+mn-lt"/>
                <a:sym typeface="Wingdings" pitchFamily="2" charset="2"/>
              </a:rPr>
              <a:t>D</a:t>
            </a:r>
            <a:r>
              <a:rPr lang="fr-BE" sz="1400" dirty="0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elay (ZTD) data and gradients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fr-BE" sz="800" dirty="0">
              <a:solidFill>
                <a:schemeClr val="accent1"/>
              </a:solidFill>
              <a:latin typeface="+mn-lt"/>
              <a:sym typeface="Wingdings" pitchFamily="2" charset="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07504" y="3977640"/>
            <a:ext cx="9001000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031"/>
          <p:cNvSpPr txBox="1">
            <a:spLocks noChangeArrowheads="1"/>
          </p:cNvSpPr>
          <p:nvPr/>
        </p:nvSpPr>
        <p:spPr bwMode="auto">
          <a:xfrm>
            <a:off x="3172968" y="64007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Antarctica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Text Box 1031"/>
          <p:cNvSpPr txBox="1">
            <a:spLocks noChangeArrowheads="1"/>
          </p:cNvSpPr>
          <p:nvPr/>
        </p:nvSpPr>
        <p:spPr bwMode="auto">
          <a:xfrm>
            <a:off x="4727448" y="64007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Climate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Text Box 1031"/>
          <p:cNvSpPr txBox="1">
            <a:spLocks noChangeArrowheads="1"/>
          </p:cNvSpPr>
          <p:nvPr/>
        </p:nvSpPr>
        <p:spPr bwMode="auto">
          <a:xfrm>
            <a:off x="6519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120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1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Meteorology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5566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2" name="Picture 2" descr="C:\Users\ericpott\Pictures\ROB - Work\STCE Logo\STCE-Logo-Whit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4" t="32018" r="29654" b="26067"/>
          <a:stretch/>
        </p:blipFill>
        <p:spPr bwMode="auto">
          <a:xfrm>
            <a:off x="8623469" y="135011"/>
            <a:ext cx="48503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Isosceles Triangle 16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b="1" dirty="0" smtClean="0">
                <a:solidFill>
                  <a:schemeClr val="tx1"/>
                </a:solidFill>
              </a:rPr>
              <a:t>STCE </a:t>
            </a:r>
            <a:r>
              <a:rPr lang="fr-BE" b="1" dirty="0" err="1" smtClean="0">
                <a:solidFill>
                  <a:schemeClr val="tx1"/>
                </a:solidFill>
              </a:rPr>
              <a:t>Annual</a:t>
            </a:r>
            <a:r>
              <a:rPr lang="fr-BE" b="1" dirty="0" smtClean="0">
                <a:solidFill>
                  <a:schemeClr val="tx1"/>
                </a:solidFill>
              </a:rPr>
              <a:t> Meeting    Meridian room,                     </a:t>
            </a:r>
            <a:r>
              <a:rPr lang="fr-BE" b="1" dirty="0">
                <a:solidFill>
                  <a:schemeClr val="tx1"/>
                </a:solidFill>
              </a:rPr>
              <a:t>7</a:t>
            </a:r>
            <a:r>
              <a:rPr lang="fr-BE" b="1" dirty="0" smtClean="0">
                <a:solidFill>
                  <a:schemeClr val="tx1"/>
                </a:solidFill>
              </a:rPr>
              <a:t> </a:t>
            </a:r>
            <a:r>
              <a:rPr lang="fr-BE" b="1" dirty="0" err="1" smtClean="0">
                <a:solidFill>
                  <a:schemeClr val="tx1"/>
                </a:solidFill>
              </a:rPr>
              <a:t>June</a:t>
            </a:r>
            <a:r>
              <a:rPr lang="fr-BE" b="1" dirty="0" smtClean="0">
                <a:solidFill>
                  <a:schemeClr val="tx1"/>
                </a:solidFill>
              </a:rPr>
              <a:t> 2013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764704"/>
            <a:ext cx="6011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Nowcasting</a:t>
            </a:r>
            <a:r>
              <a:rPr lang="fr-BE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</a:t>
            </a:r>
            <a:r>
              <a:rPr lang="fr-B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Global Navigation Satellite System (GNSS) stations</a:t>
            </a:r>
            <a:r>
              <a:rPr lang="fr-BE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07566" y="5446385"/>
            <a:ext cx="5132586" cy="430887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fr-BE" sz="1400" dirty="0" err="1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ROB’s</a:t>
            </a:r>
            <a:r>
              <a:rPr lang="fr-BE" sz="1400" dirty="0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 web portal to GNSS-</a:t>
            </a:r>
            <a:r>
              <a:rPr lang="fr-BE" sz="1400" dirty="0" err="1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meteorology</a:t>
            </a:r>
            <a:r>
              <a:rPr lang="fr-BE" sz="1400" dirty="0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 </a:t>
            </a:r>
            <a:r>
              <a:rPr lang="fr-BE" sz="1400" dirty="0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and </a:t>
            </a:r>
            <a:r>
              <a:rPr lang="fr-BE" sz="1400" dirty="0" err="1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nowcasting</a:t>
            </a:r>
            <a:endParaRPr lang="fr-BE" sz="1400" dirty="0" smtClean="0">
              <a:solidFill>
                <a:schemeClr val="accent1"/>
              </a:solidFill>
              <a:latin typeface="+mn-lt"/>
              <a:sym typeface="Wingdings" pitchFamily="2" charset="2"/>
            </a:endParaRPr>
          </a:p>
          <a:p>
            <a:pPr marL="285750" indent="-285750" algn="l">
              <a:buFont typeface="Arial" pitchFamily="34" charset="0"/>
              <a:buChar char="•"/>
            </a:pPr>
            <a:endParaRPr lang="fr-BE" sz="800" dirty="0">
              <a:solidFill>
                <a:schemeClr val="accent1"/>
              </a:solidFill>
              <a:latin typeface="+mn-lt"/>
              <a:sym typeface="Wingdings" pitchFamily="2" charset="2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2008" y="1268760"/>
            <a:ext cx="4572000" cy="3960440"/>
            <a:chOff x="4536504" y="1340768"/>
            <a:chExt cx="4572000" cy="3960440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6760" y="1557192"/>
              <a:ext cx="3953712" cy="360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4536504" y="1340768"/>
              <a:ext cx="457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i="1" dirty="0" smtClean="0">
                  <a:latin typeface="Myriad Pro" pitchFamily="34" charset="0"/>
                </a:rPr>
                <a:t>Status: November </a:t>
              </a:r>
              <a:r>
                <a:rPr lang="en-GB" sz="1400" b="1" i="1" dirty="0" smtClean="0"/>
                <a:t>2012</a:t>
              </a:r>
              <a:endParaRPr lang="en-GB" sz="1400" b="1" i="1" dirty="0" smtClean="0">
                <a:latin typeface="Myriad Pro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536504" y="5024209"/>
              <a:ext cx="45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i="1" dirty="0" smtClean="0">
                  <a:latin typeface="Myriad Pro" pitchFamily="34" charset="0"/>
                </a:rPr>
                <a:t>(Several stations are located outside the represented domain).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308488" y="2564324"/>
              <a:ext cx="1495760" cy="1152127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273448" y="2348880"/>
              <a:ext cx="153272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000" dirty="0" smtClean="0">
                  <a:solidFill>
                    <a:schemeClr val="bg1"/>
                  </a:solidFill>
                </a:rPr>
                <a:t>Nowcasting Domain</a:t>
              </a:r>
              <a:endParaRPr lang="en-GB" sz="1000" dirty="0">
                <a:solidFill>
                  <a:schemeClr val="bg1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6156176" y="2920107"/>
              <a:ext cx="478331" cy="220861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23" name="Picture 10" descr="C:\Users\ericpott\Documents\ZScreen\Images\2012-07\SS-2012-07-13_16.20.4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420" y="1556792"/>
            <a:ext cx="4221052" cy="3503183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314" y="1628800"/>
            <a:ext cx="107315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12065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5679539" y="1207785"/>
            <a:ext cx="22768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i="1" dirty="0" smtClean="0">
                <a:latin typeface="Myriad Pro" pitchFamily="34" charset="0"/>
              </a:rPr>
              <a:t>2</a:t>
            </a:r>
            <a:r>
              <a:rPr lang="en-GB" sz="1200" i="1" baseline="30000" dirty="0" smtClean="0">
                <a:latin typeface="Myriad Pro" pitchFamily="34" charset="0"/>
              </a:rPr>
              <a:t>nd</a:t>
            </a:r>
            <a:r>
              <a:rPr lang="en-GB" sz="1200" i="1" dirty="0" smtClean="0">
                <a:latin typeface="Myriad Pro" pitchFamily="34" charset="0"/>
              </a:rPr>
              <a:t> </a:t>
            </a:r>
            <a:r>
              <a:rPr lang="en-GB" sz="1200" i="1" dirty="0">
                <a:latin typeface="Myriad Pro" pitchFamily="34" charset="0"/>
              </a:rPr>
              <a:t>July 2012 at 13:00 UTC.</a:t>
            </a:r>
          </a:p>
        </p:txBody>
      </p:sp>
      <p:sp>
        <p:nvSpPr>
          <p:cNvPr id="22" name="Text Box 1031"/>
          <p:cNvSpPr txBox="1">
            <a:spLocks noChangeArrowheads="1"/>
          </p:cNvSpPr>
          <p:nvPr/>
        </p:nvSpPr>
        <p:spPr bwMode="auto">
          <a:xfrm>
            <a:off x="3172968" y="64007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Antarctica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4" name="Text Box 1031"/>
          <p:cNvSpPr txBox="1">
            <a:spLocks noChangeArrowheads="1"/>
          </p:cNvSpPr>
          <p:nvPr/>
        </p:nvSpPr>
        <p:spPr bwMode="auto">
          <a:xfrm>
            <a:off x="4727448" y="64007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Climate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5" name="Text Box 1031"/>
          <p:cNvSpPr txBox="1">
            <a:spLocks noChangeArrowheads="1"/>
          </p:cNvSpPr>
          <p:nvPr/>
        </p:nvSpPr>
        <p:spPr bwMode="auto">
          <a:xfrm>
            <a:off x="6519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6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120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1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Meteorology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9" name="Picture 28" descr="C:\Users\ericpott\Documents\ZScreen\Images\2012-07\SS-2012-07-13_16.21.53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48" b="2323"/>
          <a:stretch/>
        </p:blipFill>
        <p:spPr bwMode="auto">
          <a:xfrm>
            <a:off x="6300192" y="5131688"/>
            <a:ext cx="2268000" cy="529560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4074447" y="6320353"/>
            <a:ext cx="20377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FF0000"/>
                </a:solidFill>
                <a:latin typeface="+mn-lt"/>
              </a:rPr>
              <a:t>Eric </a:t>
            </a:r>
            <a:r>
              <a:rPr lang="fr-BE" b="1" dirty="0" err="1" smtClean="0">
                <a:solidFill>
                  <a:srgbClr val="FF0000"/>
                </a:solidFill>
                <a:latin typeface="+mn-lt"/>
              </a:rPr>
              <a:t>Pottiaux</a:t>
            </a:r>
            <a:r>
              <a:rPr lang="fr-BE" b="1" dirty="0" smtClean="0">
                <a:solidFill>
                  <a:srgbClr val="FF0000"/>
                </a:solidFill>
                <a:latin typeface="+mn-lt"/>
              </a:rPr>
              <a:t> (ROB, STCE)</a:t>
            </a:r>
            <a:endParaRPr lang="en-GB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78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9" descr="C:\Users\ericpott\Documents\ZScreen\Images\2012-07\SS-2012-07-13_16.19.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432" y="1554480"/>
            <a:ext cx="4232628" cy="3503431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2" name="Picture 2" descr="C:\Users\ericpott\Pictures\ROB - Work\STCE Logo\STCE-Logo-Whit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4" t="32018" r="29654" b="26067"/>
          <a:stretch/>
        </p:blipFill>
        <p:spPr bwMode="auto">
          <a:xfrm>
            <a:off x="8623469" y="135011"/>
            <a:ext cx="48503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Isosceles Triangle 16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b="1" dirty="0" smtClean="0">
                <a:solidFill>
                  <a:schemeClr val="tx1"/>
                </a:solidFill>
              </a:rPr>
              <a:t>STCE </a:t>
            </a:r>
            <a:r>
              <a:rPr lang="fr-BE" b="1" dirty="0" err="1" smtClean="0">
                <a:solidFill>
                  <a:schemeClr val="tx1"/>
                </a:solidFill>
              </a:rPr>
              <a:t>Annual</a:t>
            </a:r>
            <a:r>
              <a:rPr lang="fr-BE" b="1" dirty="0" smtClean="0">
                <a:solidFill>
                  <a:schemeClr val="tx1"/>
                </a:solidFill>
              </a:rPr>
              <a:t> Meeting    Meridian room,                     </a:t>
            </a:r>
            <a:r>
              <a:rPr lang="fr-BE" b="1" dirty="0">
                <a:solidFill>
                  <a:schemeClr val="tx1"/>
                </a:solidFill>
              </a:rPr>
              <a:t>7</a:t>
            </a:r>
            <a:r>
              <a:rPr lang="fr-BE" b="1" dirty="0" smtClean="0">
                <a:solidFill>
                  <a:schemeClr val="tx1"/>
                </a:solidFill>
              </a:rPr>
              <a:t> </a:t>
            </a:r>
            <a:r>
              <a:rPr lang="fr-BE" b="1" dirty="0" err="1" smtClean="0">
                <a:solidFill>
                  <a:schemeClr val="tx1"/>
                </a:solidFill>
              </a:rPr>
              <a:t>June</a:t>
            </a:r>
            <a:r>
              <a:rPr lang="fr-BE" b="1" dirty="0" smtClean="0">
                <a:solidFill>
                  <a:schemeClr val="tx1"/>
                </a:solidFill>
              </a:rPr>
              <a:t> 2013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764704"/>
            <a:ext cx="4007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NWP: </a:t>
            </a: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Numerical</a:t>
            </a:r>
            <a:r>
              <a:rPr lang="fr-B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fr-BE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</a:t>
            </a: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eather</a:t>
            </a:r>
            <a:r>
              <a:rPr lang="fr-B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fr-BE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</a:t>
            </a: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rediction</a:t>
            </a:r>
            <a:r>
              <a:rPr lang="fr-B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(NWP)</a:t>
            </a:r>
            <a:r>
              <a:rPr lang="fr-BE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83567" y="5303530"/>
            <a:ext cx="5328593" cy="861774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fr-BE" sz="1400" dirty="0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This </a:t>
            </a:r>
            <a:r>
              <a:rPr lang="fr-BE" sz="1400" dirty="0" err="1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hourly-updated</a:t>
            </a:r>
            <a:r>
              <a:rPr lang="fr-BE" sz="1400" dirty="0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 solution </a:t>
            </a:r>
            <a:r>
              <a:rPr lang="fr-BE" sz="1400" dirty="0" err="1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is</a:t>
            </a:r>
            <a:r>
              <a:rPr lang="fr-BE" sz="1400" dirty="0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 </a:t>
            </a:r>
            <a:r>
              <a:rPr lang="fr-BE" sz="1400" dirty="0" err="1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assimilated</a:t>
            </a:r>
            <a:r>
              <a:rPr lang="fr-BE" sz="1400" dirty="0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 </a:t>
            </a:r>
            <a:r>
              <a:rPr lang="fr-BE" sz="1400" dirty="0" err="1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operationally</a:t>
            </a:r>
            <a:r>
              <a:rPr lang="fr-BE" sz="1400" dirty="0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 by </a:t>
            </a:r>
            <a:r>
              <a:rPr lang="fr-BE" sz="1400" dirty="0" err="1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several</a:t>
            </a:r>
            <a:r>
              <a:rPr lang="fr-BE" sz="1400" dirty="0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 national </a:t>
            </a:r>
            <a:r>
              <a:rPr lang="fr-BE" sz="1400" dirty="0" err="1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meteorological</a:t>
            </a:r>
            <a:r>
              <a:rPr lang="fr-BE" sz="1400" dirty="0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 services </a:t>
            </a:r>
            <a:r>
              <a:rPr lang="fr-BE" sz="1400" dirty="0" err="1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through</a:t>
            </a:r>
            <a:r>
              <a:rPr lang="fr-BE" sz="1400" dirty="0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 E-GVAP, but not </a:t>
            </a:r>
            <a:r>
              <a:rPr lang="fr-BE" sz="1400" dirty="0" err="1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directly</a:t>
            </a:r>
            <a:r>
              <a:rPr lang="fr-BE" sz="1400" dirty="0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 by </a:t>
            </a:r>
            <a:r>
              <a:rPr lang="fr-BE" sz="1400" dirty="0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RMI (assimilation </a:t>
            </a:r>
            <a:r>
              <a:rPr lang="fr-BE" sz="1400" dirty="0" err="1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within</a:t>
            </a:r>
            <a:r>
              <a:rPr lang="fr-BE" sz="1400" dirty="0" smtClean="0">
                <a:solidFill>
                  <a:schemeClr val="accent1"/>
                </a:solidFill>
                <a:latin typeface="+mn-lt"/>
                <a:sym typeface="Wingdings" pitchFamily="2" charset="2"/>
              </a:rPr>
              <a:t> ALARO)!</a:t>
            </a:r>
            <a:endParaRPr lang="fr-BE" sz="1400" dirty="0" smtClean="0">
              <a:solidFill>
                <a:schemeClr val="accent1"/>
              </a:solidFill>
              <a:latin typeface="+mn-lt"/>
              <a:sym typeface="Wingdings" pitchFamily="2" charset="2"/>
            </a:endParaRPr>
          </a:p>
          <a:p>
            <a:pPr marL="285750" indent="-285750" algn="l">
              <a:buFont typeface="Arial" pitchFamily="34" charset="0"/>
              <a:buChar char="•"/>
            </a:pPr>
            <a:endParaRPr lang="fr-BE" sz="800" dirty="0">
              <a:solidFill>
                <a:schemeClr val="accent1"/>
              </a:solidFill>
              <a:latin typeface="+mn-lt"/>
              <a:sym typeface="Wingdings" pitchFamily="2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74447" y="6320353"/>
            <a:ext cx="20377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FF0000"/>
                </a:solidFill>
                <a:latin typeface="+mn-lt"/>
              </a:rPr>
              <a:t>Eric </a:t>
            </a:r>
            <a:r>
              <a:rPr lang="fr-BE" b="1" dirty="0" err="1" smtClean="0">
                <a:solidFill>
                  <a:srgbClr val="FF0000"/>
                </a:solidFill>
                <a:latin typeface="+mn-lt"/>
              </a:rPr>
              <a:t>Pottiaux</a:t>
            </a:r>
            <a:r>
              <a:rPr lang="fr-BE" b="1" dirty="0" smtClean="0">
                <a:solidFill>
                  <a:srgbClr val="FF0000"/>
                </a:solidFill>
                <a:latin typeface="+mn-lt"/>
              </a:rPr>
              <a:t> (ROB, STCE)</a:t>
            </a:r>
            <a:endParaRPr lang="en-GB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79539" y="1207785"/>
            <a:ext cx="22768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i="1" dirty="0" smtClean="0">
                <a:latin typeface="Myriad Pro" pitchFamily="34" charset="0"/>
              </a:rPr>
              <a:t>2</a:t>
            </a:r>
            <a:r>
              <a:rPr lang="en-GB" sz="1200" i="1" baseline="30000" dirty="0" smtClean="0">
                <a:latin typeface="Myriad Pro" pitchFamily="34" charset="0"/>
              </a:rPr>
              <a:t>nd</a:t>
            </a:r>
            <a:r>
              <a:rPr lang="en-GB" sz="1200" i="1" dirty="0" smtClean="0">
                <a:latin typeface="Myriad Pro" pitchFamily="34" charset="0"/>
              </a:rPr>
              <a:t> </a:t>
            </a:r>
            <a:r>
              <a:rPr lang="en-GB" sz="1200" i="1" dirty="0">
                <a:latin typeface="Myriad Pro" pitchFamily="34" charset="0"/>
              </a:rPr>
              <a:t>July 2012 at 13:00 UTC.</a:t>
            </a:r>
          </a:p>
        </p:txBody>
      </p:sp>
      <p:pic>
        <p:nvPicPr>
          <p:cNvPr id="28" name="Picture 27" descr="C:\Users\ericpott\Documents\ZScreen\Images\2012-07\SS-2012-07-13_16.21.53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48" b="2323"/>
          <a:stretch/>
        </p:blipFill>
        <p:spPr bwMode="auto">
          <a:xfrm>
            <a:off x="6300192" y="5131688"/>
            <a:ext cx="2268000" cy="529560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628800"/>
            <a:ext cx="10795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73152" y="1271016"/>
            <a:ext cx="4572000" cy="3960440"/>
            <a:chOff x="0" y="1988840"/>
            <a:chExt cx="4572000" cy="3960440"/>
          </a:xfrm>
        </p:grpSpPr>
        <p:grpSp>
          <p:nvGrpSpPr>
            <p:cNvPr id="29" name="Group 28"/>
            <p:cNvGrpSpPr/>
            <p:nvPr/>
          </p:nvGrpSpPr>
          <p:grpSpPr>
            <a:xfrm>
              <a:off x="0" y="1988840"/>
              <a:ext cx="4572000" cy="3960440"/>
              <a:chOff x="0" y="1988840"/>
              <a:chExt cx="4572000" cy="3960440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0" y="1988840"/>
                <a:ext cx="4572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i="1" dirty="0" smtClean="0">
                    <a:latin typeface="Myriad Pro" pitchFamily="34" charset="0"/>
                  </a:rPr>
                  <a:t>Status: November </a:t>
                </a:r>
                <a:r>
                  <a:rPr lang="en-GB" sz="1400" b="1" i="1" dirty="0" smtClean="0"/>
                  <a:t>2012</a:t>
                </a:r>
                <a:endParaRPr lang="en-GB" sz="1400" b="1" i="1" dirty="0" smtClean="0">
                  <a:latin typeface="Myriad Pro" pitchFamily="34" charset="0"/>
                </a:endParaRPr>
              </a:p>
            </p:txBody>
          </p:sp>
          <p:pic>
            <p:nvPicPr>
              <p:cNvPr id="35" name="Picture 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819" y="2204864"/>
                <a:ext cx="3962363" cy="36000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4" name="TextBox 33"/>
              <p:cNvSpPr txBox="1"/>
              <p:nvPr/>
            </p:nvSpPr>
            <p:spPr>
              <a:xfrm>
                <a:off x="0" y="5672281"/>
                <a:ext cx="4572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i="1" dirty="0" smtClean="0">
                    <a:latin typeface="Myriad Pro" pitchFamily="34" charset="0"/>
                  </a:rPr>
                  <a:t>(Several stations are located outside the represented domain).</a:t>
                </a:r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736943" y="3111351"/>
              <a:ext cx="1495760" cy="1152127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36944" y="2895907"/>
              <a:ext cx="153272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000" dirty="0" smtClean="0">
                  <a:solidFill>
                    <a:schemeClr val="bg1"/>
                  </a:solidFill>
                </a:rPr>
                <a:t>Nowcasting Domain</a:t>
              </a:r>
              <a:endParaRPr lang="en-GB" sz="1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96" y="1554480"/>
            <a:ext cx="12065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 Box 1031"/>
          <p:cNvSpPr txBox="1">
            <a:spLocks noChangeArrowheads="1"/>
          </p:cNvSpPr>
          <p:nvPr/>
        </p:nvSpPr>
        <p:spPr bwMode="auto">
          <a:xfrm>
            <a:off x="3172968" y="64007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Antarctica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1" name="Text Box 1031"/>
          <p:cNvSpPr txBox="1">
            <a:spLocks noChangeArrowheads="1"/>
          </p:cNvSpPr>
          <p:nvPr/>
        </p:nvSpPr>
        <p:spPr bwMode="auto">
          <a:xfrm>
            <a:off x="4727448" y="64007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Climate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2" name="Text Box 1031"/>
          <p:cNvSpPr txBox="1">
            <a:spLocks noChangeArrowheads="1"/>
          </p:cNvSpPr>
          <p:nvPr/>
        </p:nvSpPr>
        <p:spPr bwMode="auto">
          <a:xfrm>
            <a:off x="6519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3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120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1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Meteorology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604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2" name="Picture 2" descr="C:\Users\ericpott\Pictures\ROB - Work\STCE Logo\STCE-Logo-Whit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4" t="32018" r="29654" b="26067"/>
          <a:stretch/>
        </p:blipFill>
        <p:spPr bwMode="auto">
          <a:xfrm>
            <a:off x="8623469" y="135011"/>
            <a:ext cx="48503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Isosceles Triangle 16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b="1" dirty="0" smtClean="0">
                <a:solidFill>
                  <a:schemeClr val="tx1"/>
                </a:solidFill>
              </a:rPr>
              <a:t>STCE </a:t>
            </a:r>
            <a:r>
              <a:rPr lang="fr-BE" b="1" dirty="0" err="1" smtClean="0">
                <a:solidFill>
                  <a:schemeClr val="tx1"/>
                </a:solidFill>
              </a:rPr>
              <a:t>Annual</a:t>
            </a:r>
            <a:r>
              <a:rPr lang="fr-BE" b="1" dirty="0" smtClean="0">
                <a:solidFill>
                  <a:schemeClr val="tx1"/>
                </a:solidFill>
              </a:rPr>
              <a:t> Meeting    Meridian room,                     </a:t>
            </a:r>
            <a:r>
              <a:rPr lang="fr-BE" b="1" dirty="0">
                <a:solidFill>
                  <a:schemeClr val="tx1"/>
                </a:solidFill>
              </a:rPr>
              <a:t>7</a:t>
            </a:r>
            <a:r>
              <a:rPr lang="fr-BE" b="1" dirty="0" smtClean="0">
                <a:solidFill>
                  <a:schemeClr val="tx1"/>
                </a:solidFill>
              </a:rPr>
              <a:t> </a:t>
            </a:r>
            <a:r>
              <a:rPr lang="fr-BE" b="1" dirty="0" err="1" smtClean="0">
                <a:solidFill>
                  <a:schemeClr val="tx1"/>
                </a:solidFill>
              </a:rPr>
              <a:t>June</a:t>
            </a:r>
            <a:r>
              <a:rPr lang="fr-BE" b="1" dirty="0" smtClean="0">
                <a:solidFill>
                  <a:schemeClr val="tx1"/>
                </a:solidFill>
              </a:rPr>
              <a:t> 2013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764704"/>
            <a:ext cx="1787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Opportunities</a:t>
            </a:r>
            <a:r>
              <a:rPr lang="fr-BE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539552" y="1484784"/>
            <a:ext cx="8159750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/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a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ssimilation of radar and GNSS data in ALARO </a:t>
            </a:r>
          </a:p>
          <a:p>
            <a:pPr marL="109537" indent="0" eaLnBrk="1" hangingPunct="1">
              <a:buNone/>
            </a:pPr>
            <a:endParaRPr lang="en-US" sz="1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/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u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se of GNSS data for the detection of the build-up of convective cells</a:t>
            </a:r>
          </a:p>
          <a:p>
            <a:pPr marL="109537" indent="0" eaLnBrk="1" hangingPunct="1">
              <a:buNone/>
            </a:pPr>
            <a:endParaRPr lang="en-US" sz="1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/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EU COST action “GNSS Tropospheric products for the Monitoring of Severe Weather Events and Climate (GNSS4SWEC)” 		      </a:t>
            </a:r>
            <a:r>
              <a:rPr lang="en-US" sz="1800" b="1" dirty="0" smtClean="0">
                <a:solidFill>
                  <a:schemeClr val="tx2"/>
                </a:solidFill>
                <a:cs typeface="Arial" charset="0"/>
                <a:sym typeface="Wingdings" pitchFamily="2" charset="2"/>
              </a:rPr>
              <a:t>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  <a:cs typeface="Arial" charset="0"/>
                <a:sym typeface="Wingdings" pitchFamily="2" charset="2"/>
              </a:rPr>
              <a:t> </a:t>
            </a:r>
            <a:r>
              <a:rPr lang="en-US" sz="1800" b="1" dirty="0" smtClean="0">
                <a:solidFill>
                  <a:schemeClr val="tx2"/>
                </a:solidFill>
                <a:cs typeface="Arial" charset="0"/>
                <a:sym typeface="Wingdings" pitchFamily="2" charset="2"/>
              </a:rPr>
              <a:t>interested? Please contact Eric </a:t>
            </a:r>
            <a:r>
              <a:rPr lang="en-US" sz="1800" b="1" dirty="0" err="1" smtClean="0">
                <a:solidFill>
                  <a:schemeClr val="tx2"/>
                </a:solidFill>
                <a:cs typeface="Arial" charset="0"/>
                <a:sym typeface="Wingdings" pitchFamily="2" charset="2"/>
              </a:rPr>
              <a:t>Pottiaux</a:t>
            </a:r>
            <a:r>
              <a:rPr lang="en-US" sz="1800" b="1" dirty="0" smtClean="0">
                <a:solidFill>
                  <a:schemeClr val="tx2"/>
                </a:solidFill>
                <a:cs typeface="Arial" charset="0"/>
                <a:sym typeface="Wingdings" pitchFamily="2" charset="2"/>
              </a:rPr>
              <a:t>, </a:t>
            </a:r>
            <a:r>
              <a:rPr lang="en-US" sz="1800" b="1" dirty="0" err="1" smtClean="0">
                <a:solidFill>
                  <a:schemeClr val="tx2"/>
                </a:solidFill>
                <a:cs typeface="Arial" charset="0"/>
                <a:sym typeface="Wingdings" pitchFamily="2" charset="2"/>
              </a:rPr>
              <a:t>Hugues</a:t>
            </a:r>
            <a:r>
              <a:rPr lang="en-US" sz="1800" b="1" dirty="0" smtClean="0">
                <a:solidFill>
                  <a:schemeClr val="tx2"/>
                </a:solidFill>
                <a:cs typeface="Arial" charset="0"/>
                <a:sym typeface="Wingdings" pitchFamily="2" charset="2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cs typeface="Arial" charset="0"/>
                <a:sym typeface="Wingdings" pitchFamily="2" charset="2"/>
              </a:rPr>
              <a:t>Brenot</a:t>
            </a:r>
            <a:r>
              <a:rPr lang="en-US" sz="1800" b="1" dirty="0" smtClean="0">
                <a:solidFill>
                  <a:schemeClr val="tx2"/>
                </a:solidFill>
                <a:cs typeface="Arial" charset="0"/>
                <a:sym typeface="Wingdings" pitchFamily="2" charset="2"/>
              </a:rPr>
              <a:t> or </a:t>
            </a:r>
            <a:r>
              <a:rPr lang="en-US" sz="1800" b="1" dirty="0" smtClean="0">
                <a:solidFill>
                  <a:schemeClr val="tx2"/>
                </a:solidFill>
                <a:cs typeface="Arial" charset="0"/>
                <a:sym typeface="Wingdings" pitchFamily="2" charset="2"/>
              </a:rPr>
              <a:t>me.</a:t>
            </a:r>
            <a:endParaRPr lang="en-US" sz="1800" b="1" dirty="0">
              <a:solidFill>
                <a:schemeClr val="tx2"/>
              </a:solidFill>
              <a:cs typeface="Arial" charset="0"/>
            </a:endParaRPr>
          </a:p>
          <a:p>
            <a:pPr eaLnBrk="1" hangingPunct="1"/>
            <a:endParaRPr lang="en-US" sz="1800" b="1" dirty="0" smtClean="0">
              <a:solidFill>
                <a:schemeClr val="bg2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7" name="Text Box 1031"/>
          <p:cNvSpPr txBox="1">
            <a:spLocks noChangeArrowheads="1"/>
          </p:cNvSpPr>
          <p:nvPr/>
        </p:nvSpPr>
        <p:spPr bwMode="auto">
          <a:xfrm>
            <a:off x="3172968" y="64007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Antarctica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 Box 1031"/>
          <p:cNvSpPr txBox="1">
            <a:spLocks noChangeArrowheads="1"/>
          </p:cNvSpPr>
          <p:nvPr/>
        </p:nvSpPr>
        <p:spPr bwMode="auto">
          <a:xfrm>
            <a:off x="4727448" y="64007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Climate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 Box 1031"/>
          <p:cNvSpPr txBox="1">
            <a:spLocks noChangeArrowheads="1"/>
          </p:cNvSpPr>
          <p:nvPr/>
        </p:nvSpPr>
        <p:spPr bwMode="auto">
          <a:xfrm>
            <a:off x="6519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120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 anchorCtr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sz="1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Meteorology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075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emplateBira">
  <a:themeElements>
    <a:clrScheme name="templateBira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templateBi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gradFill rotWithShape="0">
                <a:gsLst>
                  <a:gs pos="0">
                    <a:srgbClr val="BDBDFF">
                      <a:gamma/>
                      <a:tint val="72157"/>
                      <a:invGamma/>
                      <a:alpha val="52000"/>
                    </a:srgbClr>
                  </a:gs>
                  <a:gs pos="50000">
                    <a:srgbClr val="BDBDFF"/>
                  </a:gs>
                  <a:gs pos="100000">
                    <a:srgbClr val="BDBDFF">
                      <a:gamma/>
                      <a:tint val="72157"/>
                      <a:invGamma/>
                      <a:alpha val="52000"/>
                    </a:srgbClr>
                  </a:gs>
                </a:gsLst>
                <a:lin ang="5400000" scaled="1"/>
              </a:gra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gradFill rotWithShape="0">
                <a:gsLst>
                  <a:gs pos="0">
                    <a:srgbClr val="BDBDFF">
                      <a:gamma/>
                      <a:tint val="72157"/>
                      <a:invGamma/>
                      <a:alpha val="52000"/>
                    </a:srgbClr>
                  </a:gs>
                  <a:gs pos="50000">
                    <a:srgbClr val="BDBDFF"/>
                  </a:gs>
                  <a:gs pos="100000">
                    <a:srgbClr val="BDBDFF">
                      <a:gamma/>
                      <a:tint val="72157"/>
                      <a:invGamma/>
                      <a:alpha val="52000"/>
                    </a:srgbClr>
                  </a:gs>
                </a:gsLst>
                <a:lin ang="5400000" scaled="1"/>
              </a:gra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templateBi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Bi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Bi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Bi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Bi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Bi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Bi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Bi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Bi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Bi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Bi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Bi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Settings\roeland\Application Data\Microsoft\Templates\templateBira.pot</Template>
  <TotalTime>14754</TotalTime>
  <Words>921</Words>
  <Application>Microsoft Office PowerPoint</Application>
  <PresentationFormat>On-screen Show (4:3)</PresentationFormat>
  <Paragraphs>188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templateBira</vt:lpstr>
      <vt:lpstr>Concourse</vt:lpstr>
      <vt:lpstr>Water Vapour, Meteorology, and Climate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IRM-KMI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water vapour measurements at Uccle</dc:title>
  <dc:creator>nicole</dc:creator>
  <cp:lastModifiedBy>Roeland Van Malderen</cp:lastModifiedBy>
  <cp:revision>491</cp:revision>
  <dcterms:created xsi:type="dcterms:W3CDTF">2008-10-17T07:39:55Z</dcterms:created>
  <dcterms:modified xsi:type="dcterms:W3CDTF">2013-06-06T14:58:41Z</dcterms:modified>
</cp:coreProperties>
</file>