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5" r:id="rId2"/>
    <p:sldId id="281" r:id="rId3"/>
    <p:sldId id="315" r:id="rId4"/>
    <p:sldId id="319" r:id="rId5"/>
    <p:sldId id="314" r:id="rId6"/>
    <p:sldId id="268" r:id="rId7"/>
    <p:sldId id="325" r:id="rId8"/>
    <p:sldId id="327" r:id="rId9"/>
    <p:sldId id="329" r:id="rId10"/>
    <p:sldId id="330" r:id="rId11"/>
    <p:sldId id="331" r:id="rId12"/>
    <p:sldId id="273" r:id="rId13"/>
    <p:sldId id="696" r:id="rId14"/>
    <p:sldId id="323" r:id="rId15"/>
    <p:sldId id="336" r:id="rId16"/>
    <p:sldId id="6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10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1D4F85"/>
    <a:srgbClr val="023D6B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491" autoAdjust="0"/>
    <p:restoredTop sz="50000" autoAdjust="0"/>
  </p:normalViewPr>
  <p:slideViewPr>
    <p:cSldViewPr showGuides="1">
      <p:cViewPr varScale="1">
        <p:scale>
          <a:sx n="109" d="100"/>
          <a:sy n="109" d="100"/>
        </p:scale>
        <p:origin x="1616" y="160"/>
      </p:cViewPr>
      <p:guideLst>
        <p:guide orient="horz" pos="1026"/>
        <p:guide pos="226"/>
        <p:guide orient="horz" pos="10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19.09.19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19.09.19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26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63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80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33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68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63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1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9" y="537345"/>
            <a:ext cx="7705725" cy="62340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9" y="2444193"/>
            <a:ext cx="7705725" cy="516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9" y="1088740"/>
            <a:ext cx="7705725" cy="727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3"/>
            <a:ext cx="1881980" cy="5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563143"/>
            <a:ext cx="8424672" cy="421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4"/>
          <p:cNvSpPr>
            <a:spLocks noGrp="1" noChangeArrowheads="1"/>
          </p:cNvSpPr>
          <p:nvPr>
            <p:ph type="ftr" sz="quarter" idx="10"/>
          </p:nvPr>
        </p:nvSpPr>
        <p:spPr>
          <a:xfrm>
            <a:off x="1547813" y="6453189"/>
            <a:ext cx="6408737" cy="404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SPARC/IOC/WMO-IGACO-Meeting, WMO, Geneva, 25-27 Jan.2011</a:t>
            </a:r>
          </a:p>
        </p:txBody>
      </p:sp>
    </p:spTree>
    <p:extLst>
      <p:ext uri="{BB962C8B-B14F-4D97-AF65-F5344CB8AC3E}">
        <p14:creationId xmlns:p14="http://schemas.microsoft.com/office/powerpoint/2010/main" val="90909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1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5"/>
            <a:ext cx="7705724" cy="62340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9" y="2660217"/>
            <a:ext cx="7705725" cy="516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3"/>
            <a:ext cx="1881980" cy="548855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9" y="3633689"/>
            <a:ext cx="7705725" cy="62340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9" y="4970823"/>
            <a:ext cx="7705725" cy="36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9" y="4185084"/>
            <a:ext cx="7705725" cy="727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3"/>
            <a:ext cx="1881980" cy="548855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9"/>
            <a:ext cx="7705724" cy="62340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9" y="4911515"/>
            <a:ext cx="7705725" cy="36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9" y="4250010"/>
            <a:ext cx="7705725" cy="5471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3"/>
            <a:ext cx="1881980" cy="548855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9"/>
          </a:xfrm>
          <a:prstGeom prst="rect">
            <a:avLst/>
          </a:prstGeom>
        </p:spPr>
        <p:txBody>
          <a:bodyPr/>
          <a:lstStyle>
            <a:lvl1pPr>
              <a:defRPr spc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63143"/>
            <a:ext cx="8424672" cy="421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5"/>
            <a:ext cx="8424672" cy="5099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137456" y="6525344"/>
            <a:ext cx="1006544" cy="2211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09"/>
            <a:ext cx="8426450" cy="4190667"/>
          </a:xfrm>
          <a:prstGeom prst="rect">
            <a:avLst/>
          </a:prstGeo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137456" y="6525344"/>
            <a:ext cx="1006544" cy="2211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5"/>
            <a:ext cx="8424672" cy="5099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37456" y="6525344"/>
            <a:ext cx="1006544" cy="2211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6"/>
            <a:ext cx="3925888" cy="316837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3"/>
            <a:ext cx="3925888" cy="868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6"/>
            <a:ext cx="3927666" cy="316837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3"/>
            <a:ext cx="3927666" cy="868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5"/>
            <a:ext cx="8424672" cy="5099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37456" y="6525344"/>
            <a:ext cx="1006544" cy="2211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5"/>
            <a:ext cx="8424672" cy="5099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37456" y="6525344"/>
            <a:ext cx="1006544" cy="2211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1F2B40BD-2E84-45F1-85D7-C908895E91A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00200" cy="52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  <p:sldLayoutId id="2147483674" r:id="rId10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pages/prog/arep/gaw/documents/GAW_201_30_Sept.pdf" TargetMode="Externa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476672"/>
            <a:ext cx="9108503" cy="1512168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r>
              <a:rPr lang="de-DE" sz="2000" dirty="0" err="1"/>
              <a:t>Achievements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Future CHALLENGES FOR THE WCCOS</a:t>
            </a:r>
            <a:br>
              <a:rPr lang="de-DE" sz="2800" dirty="0"/>
            </a:br>
            <a:r>
              <a:rPr lang="de-DE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Ozonesondes</a:t>
            </a: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in the Global Observing System </a:t>
            </a:r>
            <a:r>
              <a:rPr lang="de-DE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and</a:t>
            </a: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b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de-DE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their</a:t>
            </a: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long</a:t>
            </a: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term Quality Assurance</a:t>
            </a:r>
            <a:endParaRPr lang="de-DE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082" y="1988840"/>
            <a:ext cx="74168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Herman Smit</a:t>
            </a:r>
          </a:p>
          <a:p>
            <a:pPr algn="ctr"/>
            <a:r>
              <a:rPr lang="de-D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Institute of Energy and Climate Research: Troposphere (IEK-8)</a:t>
            </a:r>
          </a:p>
          <a:p>
            <a:pPr algn="ctr"/>
            <a:r>
              <a:rPr lang="de-D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Forschungszentrum Jülich</a:t>
            </a:r>
          </a:p>
          <a:p>
            <a:pPr algn="ctr"/>
            <a:r>
              <a:rPr lang="de-D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Contact: h.smit@fz-juelich.de</a:t>
            </a:r>
          </a:p>
        </p:txBody>
      </p:sp>
      <p:pic>
        <p:nvPicPr>
          <p:cNvPr id="9" name="Picture 14" descr="OZONESONDE OFF FANT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2" y="3284985"/>
            <a:ext cx="1442412" cy="196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hamb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51637"/>
            <a:ext cx="2088232" cy="147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76" y="3751637"/>
            <a:ext cx="1654326" cy="147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30" y="3140969"/>
            <a:ext cx="980186" cy="146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5496" y="5763825"/>
            <a:ext cx="6264696" cy="928039"/>
            <a:chOff x="35496" y="5710488"/>
            <a:chExt cx="6624736" cy="981374"/>
          </a:xfrm>
        </p:grpSpPr>
        <p:pic>
          <p:nvPicPr>
            <p:cNvPr id="24" name="Bild 2" descr="D:\WORK-d\Temp\WWW-Stuff\shadoz_logo.gif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813119"/>
              <a:ext cx="1080120" cy="784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9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427" y="5732057"/>
              <a:ext cx="959805" cy="959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727663"/>
              <a:ext cx="1023671" cy="86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 descr="\\Mac\Home\Desktop\Screen Shot 2018-04-22 at 22.05.09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805264"/>
              <a:ext cx="1085534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279" y="5805264"/>
              <a:ext cx="1141825" cy="79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https://www.wmo.int/pages/prog/arep/gaw/images/gaw_logo_fulltext_vertical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5710488"/>
              <a:ext cx="662691" cy="981374"/>
            </a:xfrm>
            <a:prstGeom prst="rect">
              <a:avLst/>
            </a:prstGeom>
            <a:noFill/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3D07D30-31B5-6943-8790-3DDFDC4AFA4C}"/>
              </a:ext>
            </a:extLst>
          </p:cNvPr>
          <p:cNvSpPr/>
          <p:nvPr/>
        </p:nvSpPr>
        <p:spPr>
          <a:xfrm>
            <a:off x="2771800" y="6669940"/>
            <a:ext cx="4377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Future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WCCOS</a:t>
            </a:r>
          </a:p>
        </p:txBody>
      </p:sp>
    </p:spTree>
    <p:extLst>
      <p:ext uri="{BB962C8B-B14F-4D97-AF65-F5344CB8AC3E}">
        <p14:creationId xmlns:p14="http://schemas.microsoft.com/office/powerpoint/2010/main" val="163837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6" y="623888"/>
            <a:ext cx="7993063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hteck 3"/>
          <p:cNvSpPr>
            <a:spLocks noChangeArrowheads="1"/>
          </p:cNvSpPr>
          <p:nvPr/>
        </p:nvSpPr>
        <p:spPr bwMode="auto">
          <a:xfrm rot="-1439194">
            <a:off x="869950" y="3074780"/>
            <a:ext cx="7232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de-DE" altLang="de-DE" sz="1600" u="sng">
                <a:solidFill>
                  <a:srgbClr val="FF0000"/>
                </a:solidFill>
                <a:cs typeface="Arial" charset="0"/>
                <a:hlinkClick r:id="rId3"/>
              </a:rPr>
              <a:t>http://www.wmo.int/pages/prog/arep/gaw/documents/GAW_201_30_Sept.pdf</a:t>
            </a:r>
            <a:endParaRPr lang="de-DE" altLang="de-DE" sz="16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3572D-ABB6-514D-9B6A-BE3A64744D4A}"/>
              </a:ext>
            </a:extLst>
          </p:cNvPr>
          <p:cNvSpPr txBox="1"/>
          <p:nvPr/>
        </p:nvSpPr>
        <p:spPr>
          <a:xfrm>
            <a:off x="971600" y="133364"/>
            <a:ext cx="558582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b="1" dirty="0">
                <a:solidFill>
                  <a:srgbClr val="C00000"/>
                </a:solidFill>
              </a:rPr>
              <a:t>QA/QC Report on </a:t>
            </a:r>
            <a:r>
              <a:rPr lang="de-DE" sz="2400" b="1" dirty="0" err="1">
                <a:solidFill>
                  <a:srgbClr val="C00000"/>
                </a:solidFill>
              </a:rPr>
              <a:t>Ozonesondes</a:t>
            </a:r>
            <a:r>
              <a:rPr lang="de-DE" sz="2400" b="1" dirty="0">
                <a:solidFill>
                  <a:srgbClr val="C00000"/>
                </a:solidFill>
              </a:rPr>
              <a:t> 2011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7DE08-1D41-5F47-8D56-AD4EE9BC3F5E}"/>
              </a:ext>
            </a:extLst>
          </p:cNvPr>
          <p:cNvSpPr/>
          <p:nvPr/>
        </p:nvSpPr>
        <p:spPr>
          <a:xfrm>
            <a:off x="2771800" y="6669940"/>
            <a:ext cx="4377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Future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WCCOS</a:t>
            </a:r>
          </a:p>
        </p:txBody>
      </p:sp>
    </p:spTree>
    <p:extLst>
      <p:ext uri="{BB962C8B-B14F-4D97-AF65-F5344CB8AC3E}">
        <p14:creationId xmlns:p14="http://schemas.microsoft.com/office/powerpoint/2010/main" val="28874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4968" y="44625"/>
            <a:ext cx="84613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altLang="en-US" sz="2800" b="1" dirty="0">
                <a:solidFill>
                  <a:srgbClr val="000066"/>
                </a:solidFill>
              </a:rPr>
              <a:t>JOSIE 2000 (Lab.) versus BESOS (Field)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en-US" b="1" dirty="0">
                <a:solidFill>
                  <a:srgbClr val="000066"/>
                </a:solidFill>
              </a:rPr>
              <a:t>Comparison SPC-6A &amp; ENSCI-Z  @ SST1.0 &amp; SST0.5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6" y="980730"/>
            <a:ext cx="7250112" cy="43161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56089" y="3877559"/>
            <a:ext cx="86433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en-US" sz="1800" b="1" dirty="0">
                <a:solidFill>
                  <a:srgbClr val="000066"/>
                </a:solidFill>
              </a:rPr>
              <a:t>JOSIE</a:t>
            </a:r>
          </a:p>
          <a:p>
            <a:pPr algn="ctr" eaLnBrk="1" hangingPunct="1"/>
            <a:r>
              <a:rPr lang="de-DE" altLang="en-US" sz="1800" b="1" dirty="0">
                <a:solidFill>
                  <a:srgbClr val="000066"/>
                </a:solidFill>
              </a:rPr>
              <a:t>2000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56069" y="3877559"/>
            <a:ext cx="99257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en-US" sz="1800" b="1" dirty="0">
                <a:solidFill>
                  <a:srgbClr val="000066"/>
                </a:solidFill>
              </a:rPr>
              <a:t>BESOS</a:t>
            </a:r>
          </a:p>
          <a:p>
            <a:pPr algn="ctr" eaLnBrk="1" hangingPunct="1"/>
            <a:r>
              <a:rPr lang="de-DE" altLang="en-US" sz="1800" b="1" dirty="0">
                <a:solidFill>
                  <a:srgbClr val="000066"/>
                </a:solidFill>
              </a:rPr>
              <a:t>2004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6796883" y="2233716"/>
            <a:ext cx="3458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0066"/>
                </a:solidFill>
              </a:rPr>
              <a:t>BESOS</a:t>
            </a:r>
            <a:r>
              <a:rPr lang="de-DE" sz="2000" dirty="0">
                <a:solidFill>
                  <a:srgbClr val="000066"/>
                </a:solidFill>
              </a:rPr>
              <a:t>= Balloon Experiment </a:t>
            </a:r>
          </a:p>
          <a:p>
            <a:r>
              <a:rPr lang="de-DE" sz="2000" dirty="0">
                <a:solidFill>
                  <a:srgbClr val="000066"/>
                </a:solidFill>
              </a:rPr>
              <a:t>on Standards for Ozone Sondes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-10394" y="4932457"/>
            <a:ext cx="1342034" cy="584775"/>
          </a:xfrm>
          <a:prstGeom prst="rect">
            <a:avLst/>
          </a:prstGeom>
          <a:solidFill>
            <a:srgbClr val="FEE8F9"/>
          </a:solidFill>
        </p:spPr>
        <p:txBody>
          <a:bodyPr wrap="none" rtlCol="0">
            <a:spAutoFit/>
          </a:bodyPr>
          <a:lstStyle/>
          <a:p>
            <a:r>
              <a:rPr lang="de-DE" sz="1600" b="1" i="1" dirty="0">
                <a:solidFill>
                  <a:srgbClr val="C00000"/>
                </a:solidFill>
              </a:rPr>
              <a:t>(Smit et al., </a:t>
            </a:r>
          </a:p>
          <a:p>
            <a:r>
              <a:rPr lang="de-DE" sz="1600" b="1" i="1" dirty="0">
                <a:solidFill>
                  <a:srgbClr val="C00000"/>
                </a:solidFill>
              </a:rPr>
              <a:t>JGR 2007)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524329" y="4941170"/>
            <a:ext cx="1619672" cy="584775"/>
          </a:xfrm>
          <a:prstGeom prst="rect">
            <a:avLst/>
          </a:prstGeom>
          <a:solidFill>
            <a:srgbClr val="FEE8F9"/>
          </a:solidFill>
        </p:spPr>
        <p:txBody>
          <a:bodyPr wrap="square" rtlCol="0">
            <a:spAutoFit/>
          </a:bodyPr>
          <a:lstStyle/>
          <a:p>
            <a:r>
              <a:rPr lang="de-DE" sz="1600" b="1" i="1" dirty="0">
                <a:solidFill>
                  <a:srgbClr val="C00000"/>
                </a:solidFill>
              </a:rPr>
              <a:t>(Deshler et al., </a:t>
            </a:r>
          </a:p>
          <a:p>
            <a:r>
              <a:rPr lang="de-DE" sz="1600" b="1" i="1" dirty="0">
                <a:solidFill>
                  <a:srgbClr val="C00000"/>
                </a:solidFill>
              </a:rPr>
              <a:t>JGR 2008)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" y="5517232"/>
            <a:ext cx="9143999" cy="1077218"/>
          </a:xfrm>
          <a:prstGeom prst="rect">
            <a:avLst/>
          </a:prstGeom>
          <a:solidFill>
            <a:srgbClr val="FED2FB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8604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604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604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604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604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>
                <a:solidFill>
                  <a:srgbClr val="C00000"/>
                </a:solidFill>
              </a:rPr>
              <a:t>Rel. Differences minimal (&lt; 1-3 %) for SPC-6A &amp; SST1.0  and ENSCI-Z &amp; SST0.5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66"/>
                </a:solidFill>
              </a:rPr>
              <a:t> BESOS: Precision of ECC-O3 </a:t>
            </a:r>
            <a:r>
              <a:rPr lang="en-US" altLang="en-US" sz="1800" dirty="0" err="1">
                <a:solidFill>
                  <a:srgbClr val="000066"/>
                </a:solidFill>
              </a:rPr>
              <a:t>sondes</a:t>
            </a:r>
            <a:r>
              <a:rPr lang="en-US" altLang="en-US" sz="1800" dirty="0">
                <a:solidFill>
                  <a:srgbClr val="000066"/>
                </a:solidFill>
              </a:rPr>
              <a:t> can be 3 %  when same SOP’s used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66"/>
                </a:solidFill>
              </a:rPr>
              <a:t> JOSIE 2000: when not same SOP’s then precision in troposphere may be only 5-10 %</a:t>
            </a:r>
            <a:endParaRPr lang="de-DE" altLang="en-US" sz="1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3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444" y="692698"/>
            <a:ext cx="2826004" cy="3462143"/>
          </a:xfrm>
          <a:prstGeom prst="rect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7747" y="2936884"/>
            <a:ext cx="2463925" cy="3439095"/>
          </a:xfrm>
          <a:prstGeom prst="rect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71710" y="44626"/>
            <a:ext cx="4876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de-DE" altLang="de-DE" sz="3200" b="1" dirty="0">
                <a:solidFill>
                  <a:srgbClr val="000066"/>
                </a:solidFill>
                <a:latin typeface="Calibri" panose="020F0502020204030204" pitchFamily="34" charset="0"/>
              </a:rPr>
              <a:t>O3S-DQA: Homogenisation </a:t>
            </a:r>
          </a:p>
        </p:txBody>
      </p:sp>
      <p:sp>
        <p:nvSpPr>
          <p:cNvPr id="11" name="Rechteck 8"/>
          <p:cNvSpPr>
            <a:spLocks noChangeArrowheads="1"/>
          </p:cNvSpPr>
          <p:nvPr/>
        </p:nvSpPr>
        <p:spPr bwMode="auto">
          <a:xfrm>
            <a:off x="134144" y="692696"/>
            <a:ext cx="5517976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de-DE" sz="2000" dirty="0">
                <a:solidFill>
                  <a:srgbClr val="000066"/>
                </a:solidFill>
              </a:rPr>
              <a:t>“Ozone </a:t>
            </a:r>
            <a:r>
              <a:rPr lang="en-US" altLang="de-DE" sz="2000" dirty="0" err="1">
                <a:solidFill>
                  <a:srgbClr val="000066"/>
                </a:solidFill>
              </a:rPr>
              <a:t>Sonde</a:t>
            </a:r>
            <a:r>
              <a:rPr lang="en-US" altLang="de-DE" sz="2000" dirty="0">
                <a:solidFill>
                  <a:srgbClr val="000066"/>
                </a:solidFill>
              </a:rPr>
              <a:t> Data Quality Assessment (O3S-DQA)” activity started in 2012 and achieved three major outcomes:</a:t>
            </a:r>
          </a:p>
          <a:p>
            <a:pPr marL="457200" indent="-457200" eaLnBrk="1" hangingPunct="1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altLang="de-DE" sz="2000" b="1" dirty="0">
                <a:solidFill>
                  <a:srgbClr val="C00000"/>
                </a:solidFill>
              </a:rPr>
              <a:t>Resolving after established guidelines all known </a:t>
            </a:r>
            <a:r>
              <a:rPr lang="en-US" altLang="de-DE" sz="2000" b="1" dirty="0" err="1">
                <a:solidFill>
                  <a:srgbClr val="C00000"/>
                </a:solidFill>
              </a:rPr>
              <a:t>inhomogeneities</a:t>
            </a:r>
            <a:r>
              <a:rPr lang="en-US" altLang="de-DE" sz="2000" b="1" dirty="0">
                <a:solidFill>
                  <a:srgbClr val="C00000"/>
                </a:solidFill>
              </a:rPr>
              <a:t> in ozone </a:t>
            </a:r>
            <a:r>
              <a:rPr lang="en-US" altLang="de-DE" sz="2000" b="1" dirty="0" err="1">
                <a:solidFill>
                  <a:srgbClr val="C00000"/>
                </a:solidFill>
              </a:rPr>
              <a:t>sonde</a:t>
            </a:r>
            <a:r>
              <a:rPr lang="en-US" altLang="de-DE" sz="2000" b="1" dirty="0">
                <a:solidFill>
                  <a:srgbClr val="C00000"/>
                </a:solidFill>
              </a:rPr>
              <a:t> data records to improve the uncertainty from 10-20% down to 5-10 % </a:t>
            </a:r>
          </a:p>
          <a:p>
            <a:pPr marL="457200" indent="-457200" eaLnBrk="1" hangingPunct="1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altLang="de-DE" sz="2000" dirty="0">
                <a:solidFill>
                  <a:srgbClr val="000066"/>
                </a:solidFill>
              </a:rPr>
              <a:t>Documentation of the homogenization process including quantification of the uncertainty of each ozone </a:t>
            </a:r>
            <a:r>
              <a:rPr lang="en-US" altLang="de-DE" sz="2000" dirty="0" err="1">
                <a:solidFill>
                  <a:srgbClr val="000066"/>
                </a:solidFill>
              </a:rPr>
              <a:t>sonde</a:t>
            </a:r>
            <a:r>
              <a:rPr lang="en-US" altLang="de-DE" sz="2000" dirty="0">
                <a:solidFill>
                  <a:srgbClr val="000066"/>
                </a:solidFill>
              </a:rPr>
              <a:t> measurement</a:t>
            </a:r>
          </a:p>
          <a:p>
            <a:pPr marL="457200" indent="-457200" eaLnBrk="1" hangingPunct="1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altLang="de-DE" sz="2000" dirty="0">
                <a:solidFill>
                  <a:srgbClr val="000066"/>
                </a:solidFill>
              </a:rPr>
              <a:t>Storage of additional raw data of O3S included the overall uncertainty of each O3S-measurement</a:t>
            </a:r>
          </a:p>
          <a:p>
            <a:pPr eaLnBrk="1" hangingPunct="1">
              <a:spcBef>
                <a:spcPts val="600"/>
              </a:spcBef>
              <a:buClrTx/>
            </a:pPr>
            <a:r>
              <a:rPr lang="en-US" altLang="de-DE" sz="2000" b="1" dirty="0">
                <a:solidFill>
                  <a:srgbClr val="C00000"/>
                </a:solidFill>
              </a:rPr>
              <a:t>Status 2018: About 30 out of 50 O3S station their O3S-records have been </a:t>
            </a:r>
            <a:r>
              <a:rPr lang="en-US" altLang="de-DE" sz="2000" b="1" dirty="0" err="1">
                <a:solidFill>
                  <a:srgbClr val="C00000"/>
                </a:solidFill>
              </a:rPr>
              <a:t>homogenised</a:t>
            </a:r>
            <a:endParaRPr lang="en-US" altLang="de-DE" sz="2000" b="1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754F34-DE48-CF42-AF46-083A0776BA59}"/>
              </a:ext>
            </a:extLst>
          </p:cNvPr>
          <p:cNvSpPr/>
          <p:nvPr/>
        </p:nvSpPr>
        <p:spPr>
          <a:xfrm>
            <a:off x="2771800" y="6669940"/>
            <a:ext cx="4377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Future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WCCOS</a:t>
            </a:r>
          </a:p>
        </p:txBody>
      </p:sp>
    </p:spTree>
    <p:extLst>
      <p:ext uri="{BB962C8B-B14F-4D97-AF65-F5344CB8AC3E}">
        <p14:creationId xmlns:p14="http://schemas.microsoft.com/office/powerpoint/2010/main" val="2562006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ASan-Disk-TXT-to-Aug15-bck\JOSIE-PLAYBK-17\Team C2-Week#3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793398" cy="26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1ASan-Disk-TXT-to-Aug15-bck\JOSIE-PLAYBK-17\IMG_2162-josieweek1-t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793408" cy="26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7"/>
          <p:cNvSpPr txBox="1"/>
          <p:nvPr/>
        </p:nvSpPr>
        <p:spPr>
          <a:xfrm>
            <a:off x="642604" y="877253"/>
            <a:ext cx="2956549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1400" u="sng" dirty="0">
                <a:solidFill>
                  <a:srgbClr val="FF0000"/>
                </a:solidFill>
              </a:rPr>
              <a:t>Session 1</a:t>
            </a:r>
            <a:r>
              <a:rPr lang="de-DE" sz="1400" dirty="0">
                <a:solidFill>
                  <a:srgbClr val="FF0000"/>
                </a:solidFill>
              </a:rPr>
              <a:t>:  09-20 </a:t>
            </a:r>
            <a:r>
              <a:rPr lang="de-DE" sz="1400" dirty="0" err="1">
                <a:solidFill>
                  <a:srgbClr val="FF0000"/>
                </a:solidFill>
              </a:rPr>
              <a:t>October</a:t>
            </a:r>
            <a:r>
              <a:rPr lang="de-DE" sz="1400" dirty="0">
                <a:solidFill>
                  <a:srgbClr val="FF0000"/>
                </a:solidFill>
              </a:rPr>
              <a:t> 2017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feld 6"/>
          <p:cNvSpPr txBox="1"/>
          <p:nvPr/>
        </p:nvSpPr>
        <p:spPr>
          <a:xfrm>
            <a:off x="251520" y="3829581"/>
            <a:ext cx="3596487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1400" u="sng" dirty="0">
                <a:solidFill>
                  <a:srgbClr val="FF0000"/>
                </a:solidFill>
              </a:rPr>
              <a:t>Session 2</a:t>
            </a:r>
            <a:r>
              <a:rPr lang="de-DE" sz="1400" dirty="0">
                <a:solidFill>
                  <a:srgbClr val="FF0000"/>
                </a:solidFill>
              </a:rPr>
              <a:t>: 23 October-03 November 2017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6285" y="160239"/>
            <a:ext cx="4990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400" b="1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JOSIE 2017 –SHADOZ Campaign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54556D-EF3F-904D-9043-C9C89C69F820}"/>
              </a:ext>
            </a:extLst>
          </p:cNvPr>
          <p:cNvSpPr/>
          <p:nvPr/>
        </p:nvSpPr>
        <p:spPr>
          <a:xfrm>
            <a:off x="4283968" y="756860"/>
            <a:ext cx="4572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Building: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Operators from 5 Continents for training &amp; testing </a:t>
            </a:r>
            <a:r>
              <a:rPr lang="en-U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ozonesondes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7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tested?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 Manufacturing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 </a:t>
            </a:r>
            <a:r>
              <a:rPr lang="en-U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Prepairing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Procedures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 Tropical Profiling Capabilities</a:t>
            </a: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A5CAD5-CCB5-874D-AC6D-C709396367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92" y="3573016"/>
            <a:ext cx="4295102" cy="3060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9FD174-CAA5-4445-A0F6-E44B75D16279}"/>
              </a:ext>
            </a:extLst>
          </p:cNvPr>
          <p:cNvSpPr/>
          <p:nvPr/>
        </p:nvSpPr>
        <p:spPr>
          <a:xfrm>
            <a:off x="2771800" y="6669940"/>
            <a:ext cx="4377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Future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WCCOS</a:t>
            </a:r>
          </a:p>
        </p:txBody>
      </p:sp>
    </p:spTree>
    <p:extLst>
      <p:ext uri="{BB962C8B-B14F-4D97-AF65-F5344CB8AC3E}">
        <p14:creationId xmlns:p14="http://schemas.microsoft.com/office/powerpoint/2010/main" val="370860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427"/>
          <p:cNvSpPr txBox="1">
            <a:spLocks noChangeArrowheads="1"/>
          </p:cNvSpPr>
          <p:nvPr/>
        </p:nvSpPr>
        <p:spPr bwMode="auto">
          <a:xfrm>
            <a:off x="321765" y="620688"/>
            <a:ext cx="8570715" cy="59770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Blip>
                <a:blip r:embed="rId2"/>
              </a:buBlip>
            </a:pPr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JOSIE 1996: </a:t>
            </a:r>
            <a:r>
              <a:rPr lang="en-US" altLang="en-US" sz="1600" dirty="0">
                <a:solidFill>
                  <a:srgbClr val="000066"/>
                </a:solidFill>
                <a:latin typeface="+mn-lt"/>
              </a:rPr>
              <a:t>QA-O3S Types </a:t>
            </a:r>
            <a:r>
              <a:rPr lang="en-US" altLang="en-US" sz="1600" i="1" dirty="0">
                <a:solidFill>
                  <a:srgbClr val="000066"/>
                </a:solidFill>
              </a:rPr>
              <a:t>(GAW Report #130)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600" i="1" dirty="0">
                <a:solidFill>
                  <a:srgbClr val="FF0000"/>
                </a:solidFill>
                <a:latin typeface="+mn-lt"/>
              </a:rPr>
              <a:t>         </a:t>
            </a:r>
            <a:r>
              <a:rPr lang="en-US" altLang="en-US" sz="1600" i="1" dirty="0">
                <a:solidFill>
                  <a:srgbClr val="C00000"/>
                </a:solidFill>
              </a:rPr>
              <a:t>&gt;&gt; Small changes/differences of instruments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600" i="1" dirty="0">
                <a:solidFill>
                  <a:srgbClr val="C00000"/>
                </a:solidFill>
              </a:rPr>
              <a:t>         or operating procedures can have significant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600" i="1" dirty="0">
                <a:solidFill>
                  <a:srgbClr val="C00000"/>
                </a:solidFill>
              </a:rPr>
              <a:t>         impact on data quality!!!!</a:t>
            </a:r>
          </a:p>
          <a:p>
            <a:pPr marL="457200" indent="-457200">
              <a:buBlip>
                <a:blip r:embed="rId2"/>
              </a:buBlip>
            </a:pPr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JOSIE 1998: </a:t>
            </a:r>
            <a:r>
              <a:rPr lang="en-US" altLang="en-US" sz="1600" dirty="0">
                <a:solidFill>
                  <a:srgbClr val="000066"/>
                </a:solidFill>
                <a:latin typeface="+mn-lt"/>
              </a:rPr>
              <a:t>QA-Manufacturers </a:t>
            </a:r>
            <a:r>
              <a:rPr lang="en-US" altLang="en-US" sz="1600" i="1" dirty="0">
                <a:solidFill>
                  <a:srgbClr val="000066"/>
                </a:solidFill>
              </a:rPr>
              <a:t>(GAW Report #157)</a:t>
            </a:r>
            <a:endParaRPr lang="en-US" altLang="en-US" sz="1600" dirty="0">
              <a:solidFill>
                <a:srgbClr val="000066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600" i="1" dirty="0">
                <a:solidFill>
                  <a:srgbClr val="000066"/>
                </a:solidFill>
              </a:rPr>
              <a:t>         </a:t>
            </a:r>
            <a:r>
              <a:rPr lang="en-US" altLang="en-US" sz="1600" i="1" dirty="0">
                <a:solidFill>
                  <a:srgbClr val="C00000"/>
                </a:solidFill>
              </a:rPr>
              <a:t>&gt;&gt; D</a:t>
            </a:r>
            <a:r>
              <a:rPr lang="en-US" altLang="en-US" sz="1600" i="1" dirty="0">
                <a:solidFill>
                  <a:srgbClr val="C00000"/>
                </a:solidFill>
                <a:latin typeface="+mn-lt"/>
              </a:rPr>
              <a:t>ifferences between manufacturers</a:t>
            </a:r>
          </a:p>
          <a:p>
            <a:pPr marL="457200" indent="-457200">
              <a:buBlip>
                <a:blip r:embed="rId2"/>
              </a:buBlip>
            </a:pPr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JOSIE 2000: </a:t>
            </a:r>
            <a:r>
              <a:rPr lang="en-US" altLang="en-US" sz="1600" dirty="0">
                <a:solidFill>
                  <a:srgbClr val="000066"/>
                </a:solidFill>
                <a:latin typeface="+mn-lt"/>
              </a:rPr>
              <a:t> QA-Procedures </a:t>
            </a:r>
            <a:r>
              <a:rPr lang="en-US" altLang="en-US" sz="1600" i="1" dirty="0">
                <a:solidFill>
                  <a:srgbClr val="000066"/>
                </a:solidFill>
              </a:rPr>
              <a:t>(GAW Report #158)</a:t>
            </a:r>
            <a:endParaRPr lang="en-US" altLang="en-US" sz="1600" dirty="0">
              <a:solidFill>
                <a:srgbClr val="000066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600" i="1" dirty="0">
                <a:solidFill>
                  <a:srgbClr val="000066"/>
                </a:solidFill>
              </a:rPr>
              <a:t>         </a:t>
            </a:r>
            <a:r>
              <a:rPr lang="de-DE" altLang="en-US" sz="1600" i="1" dirty="0">
                <a:solidFill>
                  <a:srgbClr val="C00000"/>
                </a:solidFill>
              </a:rPr>
              <a:t>&gt;&gt; D</a:t>
            </a:r>
            <a:r>
              <a:rPr lang="de-DE" altLang="en-US" sz="1600" i="1" dirty="0">
                <a:solidFill>
                  <a:srgbClr val="C00000"/>
                </a:solidFill>
                <a:latin typeface="+mn-lt"/>
              </a:rPr>
              <a:t>ifferences between sensing solutions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de-DE" altLang="en-US" sz="1600" b="1" dirty="0">
                <a:solidFill>
                  <a:srgbClr val="000066"/>
                </a:solidFill>
                <a:latin typeface="+mn-lt"/>
              </a:rPr>
              <a:t>ASOPOS 2001:</a:t>
            </a:r>
            <a:r>
              <a:rPr lang="de-DE" altLang="en-US" sz="1600" dirty="0">
                <a:solidFill>
                  <a:srgbClr val="000066"/>
                </a:solidFill>
                <a:latin typeface="+mn-lt"/>
              </a:rPr>
              <a:t> Evaluation of JOSIE 2000 </a:t>
            </a:r>
            <a:r>
              <a:rPr lang="de-DE" altLang="en-US" sz="1600" i="1" dirty="0">
                <a:solidFill>
                  <a:srgbClr val="000066"/>
                </a:solidFill>
                <a:latin typeface="+mn-lt"/>
              </a:rPr>
              <a:t>(Smit et al, JGR 2007)</a:t>
            </a:r>
            <a:r>
              <a:rPr lang="de-DE" altLang="en-US" sz="1600" dirty="0">
                <a:solidFill>
                  <a:srgbClr val="000066"/>
                </a:solidFill>
              </a:rPr>
              <a:t> </a:t>
            </a:r>
            <a:r>
              <a:rPr lang="de-DE" altLang="en-US" sz="1600" i="1" dirty="0">
                <a:solidFill>
                  <a:srgbClr val="000066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en-US" sz="1600" i="1" dirty="0">
                <a:solidFill>
                  <a:srgbClr val="000066"/>
                </a:solidFill>
              </a:rPr>
              <a:t>         </a:t>
            </a:r>
            <a:r>
              <a:rPr lang="de-DE" altLang="en-US" sz="1600" i="1" dirty="0">
                <a:solidFill>
                  <a:srgbClr val="C00000"/>
                </a:solidFill>
              </a:rPr>
              <a:t>&gt;&gt; D</a:t>
            </a:r>
            <a:r>
              <a:rPr lang="de-DE" altLang="en-US" sz="1600" i="1" dirty="0">
                <a:solidFill>
                  <a:srgbClr val="C00000"/>
                </a:solidFill>
                <a:latin typeface="+mn-lt"/>
              </a:rPr>
              <a:t>efinition of provisional SOP‘s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de-DE" altLang="en-US" sz="1600" b="1" dirty="0">
                <a:solidFill>
                  <a:srgbClr val="000066"/>
                </a:solidFill>
                <a:latin typeface="+mn-lt"/>
              </a:rPr>
              <a:t>BESOS 2004: </a:t>
            </a:r>
            <a:r>
              <a:rPr lang="de-DE" altLang="en-US" sz="1600" dirty="0">
                <a:solidFill>
                  <a:srgbClr val="000066"/>
                </a:solidFill>
                <a:latin typeface="+mn-lt"/>
              </a:rPr>
              <a:t>Testing of provisional SOP‘s</a:t>
            </a:r>
          </a:p>
          <a:p>
            <a:pPr>
              <a:lnSpc>
                <a:spcPct val="90000"/>
              </a:lnSpc>
            </a:pPr>
            <a:r>
              <a:rPr lang="de-DE" altLang="en-US" sz="1600" dirty="0">
                <a:solidFill>
                  <a:srgbClr val="000066"/>
                </a:solidFill>
                <a:latin typeface="+mn-lt"/>
              </a:rPr>
              <a:t>                            in the </a:t>
            </a:r>
            <a:r>
              <a:rPr lang="de-DE" altLang="en-US" sz="1600" dirty="0" err="1">
                <a:solidFill>
                  <a:srgbClr val="000066"/>
                </a:solidFill>
                <a:latin typeface="+mn-lt"/>
              </a:rPr>
              <a:t>field</a:t>
            </a:r>
            <a:r>
              <a:rPr lang="de-DE" altLang="en-US" sz="160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en-US" sz="1600" i="1" dirty="0">
                <a:solidFill>
                  <a:srgbClr val="000066"/>
                </a:solidFill>
              </a:rPr>
              <a:t>(Deshler et al., JGR 2008)</a:t>
            </a:r>
            <a:endParaRPr lang="de-DE" altLang="en-US" sz="1600" dirty="0">
              <a:solidFill>
                <a:srgbClr val="000066"/>
              </a:solidFill>
              <a:latin typeface="+mn-lt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de-DE" altLang="en-US" sz="1600" b="1" dirty="0">
                <a:solidFill>
                  <a:srgbClr val="000066"/>
                </a:solidFill>
                <a:latin typeface="+mn-lt"/>
              </a:rPr>
              <a:t>ASOPOS 2004:</a:t>
            </a:r>
            <a:r>
              <a:rPr lang="de-DE" altLang="en-US" sz="1600" dirty="0">
                <a:solidFill>
                  <a:srgbClr val="000066"/>
                </a:solidFill>
                <a:latin typeface="+mn-lt"/>
              </a:rPr>
              <a:t> Evaluation JOSIE &amp; BESOS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en-US" sz="1600" i="1" dirty="0">
                <a:solidFill>
                  <a:srgbClr val="C00000"/>
                </a:solidFill>
              </a:rPr>
              <a:t>          &gt;&gt; U</a:t>
            </a:r>
            <a:r>
              <a:rPr lang="de-DE" altLang="en-US" sz="1600" i="1" dirty="0">
                <a:solidFill>
                  <a:srgbClr val="C00000"/>
                </a:solidFill>
                <a:latin typeface="+mn-lt"/>
              </a:rPr>
              <a:t>nanimous agreement on SOP‘s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ASOPOS 2009: </a:t>
            </a:r>
            <a:r>
              <a:rPr lang="en-US" altLang="en-US" sz="1600" dirty="0">
                <a:solidFill>
                  <a:srgbClr val="000066"/>
                </a:solidFill>
                <a:latin typeface="+mn-lt"/>
              </a:rPr>
              <a:t>Approval SOP’s by WMO</a:t>
            </a:r>
            <a:endParaRPr lang="de-DE" altLang="en-US" sz="1600" dirty="0">
              <a:solidFill>
                <a:srgbClr val="000066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en-US" sz="1600" i="1" dirty="0">
                <a:solidFill>
                  <a:srgbClr val="000066"/>
                </a:solidFill>
                <a:latin typeface="+mn-lt"/>
              </a:rPr>
              <a:t>        </a:t>
            </a:r>
            <a:r>
              <a:rPr lang="en-US" altLang="en-US" sz="1600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>
                <a:solidFill>
                  <a:srgbClr val="C00000"/>
                </a:solidFill>
              </a:rPr>
              <a:t>&gt;&gt; GAW Report #201</a:t>
            </a:r>
          </a:p>
          <a:p>
            <a:pPr marL="457200" indent="-457200" eaLnBrk="1" hangingPunct="1">
              <a:buBlip>
                <a:blip r:embed="rId2"/>
              </a:buBlip>
            </a:pPr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JOSIE 2009-2010:</a:t>
            </a:r>
            <a:r>
              <a:rPr lang="en-US" altLang="en-US" sz="1600" dirty="0">
                <a:solidFill>
                  <a:srgbClr val="000066"/>
                </a:solidFill>
                <a:latin typeface="+mn-lt"/>
              </a:rPr>
              <a:t> QA-Manufacturers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O3S-DQA  Activity 2011-2017:</a:t>
            </a:r>
            <a:endParaRPr lang="en-US" altLang="en-US" sz="1600" dirty="0">
              <a:solidFill>
                <a:srgbClr val="000066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600" i="1" dirty="0">
                <a:solidFill>
                  <a:srgbClr val="000066"/>
                </a:solidFill>
                <a:latin typeface="+mn-lt"/>
              </a:rPr>
              <a:t>          </a:t>
            </a:r>
            <a:r>
              <a:rPr lang="en-US" altLang="en-US" sz="1600" b="1" i="1" dirty="0">
                <a:solidFill>
                  <a:srgbClr val="C00000"/>
                </a:solidFill>
              </a:rPr>
              <a:t>&gt;&gt; </a:t>
            </a:r>
            <a:r>
              <a:rPr lang="en-US" altLang="en-US" sz="1600" b="1" i="1" dirty="0" err="1">
                <a:solidFill>
                  <a:srgbClr val="C00000"/>
                </a:solidFill>
              </a:rPr>
              <a:t>Homogenisation</a:t>
            </a:r>
            <a:r>
              <a:rPr lang="en-US" altLang="en-US" sz="1600" b="1" i="1" dirty="0">
                <a:solidFill>
                  <a:srgbClr val="C00000"/>
                </a:solidFill>
              </a:rPr>
              <a:t> long term O3S records</a:t>
            </a:r>
          </a:p>
          <a:p>
            <a:pPr marL="457200" indent="-457200">
              <a:buBlip>
                <a:blip r:embed="rId2"/>
              </a:buBlip>
            </a:pPr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JOSIE 2017-SHADOZ </a:t>
            </a:r>
            <a:r>
              <a:rPr lang="en-US" altLang="en-US" sz="1600" i="1" dirty="0">
                <a:solidFill>
                  <a:srgbClr val="000066"/>
                </a:solidFill>
              </a:rPr>
              <a:t>(Thompson et al., BAMS 2019)</a:t>
            </a:r>
            <a:endParaRPr lang="en-US" altLang="en-US" sz="1600" dirty="0">
              <a:solidFill>
                <a:srgbClr val="000066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>
                <a:solidFill>
                  <a:srgbClr val="000066"/>
                </a:solidFill>
              </a:rPr>
              <a:t>          </a:t>
            </a:r>
            <a:r>
              <a:rPr lang="en-US" altLang="en-US" sz="1600" b="1" i="1" dirty="0">
                <a:solidFill>
                  <a:srgbClr val="C00000"/>
                </a:solidFill>
              </a:rPr>
              <a:t>&gt;&gt; QA-Tropical profiling capabilities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ASOPOS 2.0 (2018-2020): </a:t>
            </a:r>
          </a:p>
          <a:p>
            <a:r>
              <a:rPr lang="en-US" altLang="en-US" sz="1600" dirty="0">
                <a:solidFill>
                  <a:srgbClr val="C00000"/>
                </a:solidFill>
                <a:latin typeface="+mn-lt"/>
              </a:rPr>
              <a:t>          </a:t>
            </a:r>
            <a:r>
              <a:rPr lang="en-US" altLang="en-US" sz="1600" b="1" i="1" dirty="0">
                <a:solidFill>
                  <a:srgbClr val="C00000"/>
                </a:solidFill>
              </a:rPr>
              <a:t>&gt;&gt; Upgrade of SOP’s to achieve </a:t>
            </a:r>
            <a:r>
              <a:rPr lang="en-US" altLang="en-US" sz="1600" b="1" i="1" dirty="0" err="1">
                <a:solidFill>
                  <a:srgbClr val="C00000"/>
                </a:solidFill>
              </a:rPr>
              <a:t>overal</a:t>
            </a:r>
            <a:r>
              <a:rPr lang="en-US" altLang="en-US" sz="1600" b="1" i="1" dirty="0">
                <a:solidFill>
                  <a:srgbClr val="C00000"/>
                </a:solidFill>
              </a:rPr>
              <a:t> uncertainty</a:t>
            </a:r>
          </a:p>
          <a:p>
            <a:r>
              <a:rPr lang="en-US" altLang="en-US" sz="1600" b="1" i="1" dirty="0">
                <a:solidFill>
                  <a:srgbClr val="C00000"/>
                </a:solidFill>
              </a:rPr>
              <a:t>               in the O3S-networks better than 5%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7504" y="124082"/>
            <a:ext cx="6977734" cy="51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974" tIns="42987" rIns="85974" bIns="42987">
            <a:spAutoFit/>
          </a:bodyPr>
          <a:lstStyle>
            <a:lvl1pPr defTabSz="860425"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0425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0425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0425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0425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2800" b="1" dirty="0">
                <a:solidFill>
                  <a:srgbClr val="000066"/>
                </a:solidFill>
              </a:rPr>
              <a:t>25 </a:t>
            </a:r>
            <a:r>
              <a:rPr lang="de-DE" altLang="en-US" sz="2800" b="1" dirty="0" err="1">
                <a:solidFill>
                  <a:srgbClr val="000066"/>
                </a:solidFill>
              </a:rPr>
              <a:t>Years</a:t>
            </a:r>
            <a:r>
              <a:rPr lang="de-DE" altLang="en-US" sz="2800" b="1" dirty="0">
                <a:solidFill>
                  <a:srgbClr val="000066"/>
                </a:solidFill>
              </a:rPr>
              <a:t> </a:t>
            </a:r>
            <a:r>
              <a:rPr lang="de-DE" altLang="en-US" sz="2800" b="1" dirty="0" err="1">
                <a:solidFill>
                  <a:srgbClr val="000066"/>
                </a:solidFill>
              </a:rPr>
              <a:t>of</a:t>
            </a:r>
            <a:r>
              <a:rPr lang="de-DE" altLang="en-US" sz="2800" b="1" dirty="0">
                <a:solidFill>
                  <a:srgbClr val="000066"/>
                </a:solidFill>
              </a:rPr>
              <a:t> QA-</a:t>
            </a:r>
            <a:r>
              <a:rPr lang="de-DE" altLang="en-US" sz="2800" b="1" dirty="0" err="1">
                <a:solidFill>
                  <a:srgbClr val="000066"/>
                </a:solidFill>
              </a:rPr>
              <a:t>Activities</a:t>
            </a:r>
            <a:r>
              <a:rPr lang="de-DE" altLang="en-US" sz="2800" b="1" dirty="0">
                <a:solidFill>
                  <a:srgbClr val="000066"/>
                </a:solidFill>
              </a:rPr>
              <a:t> of the WCCOS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C28EF7C8-B8B6-B04F-A631-60E5DD825CB0}"/>
              </a:ext>
            </a:extLst>
          </p:cNvPr>
          <p:cNvSpPr/>
          <p:nvPr/>
        </p:nvSpPr>
        <p:spPr>
          <a:xfrm>
            <a:off x="7446836" y="1194372"/>
            <a:ext cx="1247457" cy="5192531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AC2CA-0298-944A-976C-1ABD24321211}"/>
              </a:ext>
            </a:extLst>
          </p:cNvPr>
          <p:cNvSpPr txBox="1"/>
          <p:nvPr/>
        </p:nvSpPr>
        <p:spPr>
          <a:xfrm>
            <a:off x="7380312" y="692696"/>
            <a:ext cx="1380506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10-20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927F3-D226-9548-8C9D-D0CCC31F5CF3}"/>
              </a:ext>
            </a:extLst>
          </p:cNvPr>
          <p:cNvSpPr txBox="1"/>
          <p:nvPr/>
        </p:nvSpPr>
        <p:spPr>
          <a:xfrm rot="16200000">
            <a:off x="6389656" y="3329517"/>
            <a:ext cx="3361818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800" b="1" dirty="0" err="1">
                <a:solidFill>
                  <a:schemeClr val="accent6">
                    <a:lumMod val="75000"/>
                  </a:schemeClr>
                </a:solidFill>
              </a:rPr>
              <a:t>Uncertainty</a:t>
            </a:r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 Sonde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C56F1-B06D-2943-8C26-2F8404B29C0A}"/>
              </a:ext>
            </a:extLst>
          </p:cNvPr>
          <p:cNvSpPr txBox="1"/>
          <p:nvPr/>
        </p:nvSpPr>
        <p:spPr>
          <a:xfrm>
            <a:off x="6948264" y="6381328"/>
            <a:ext cx="1951753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Target: 5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35777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24744"/>
            <a:ext cx="9144000" cy="115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4000" dirty="0">
                <a:solidFill>
                  <a:srgbClr val="C00000"/>
                </a:solidFill>
              </a:rPr>
              <a:t>Challenge : </a:t>
            </a:r>
          </a:p>
          <a:p>
            <a:pPr algn="ctr">
              <a:spcBef>
                <a:spcPts val="600"/>
              </a:spcBef>
            </a:pPr>
            <a:r>
              <a:rPr lang="de-DE" sz="2400" b="1" dirty="0">
                <a:solidFill>
                  <a:srgbClr val="C00000"/>
                </a:solidFill>
              </a:rPr>
              <a:t>Uniform </a:t>
            </a:r>
            <a:r>
              <a:rPr lang="de-DE" sz="2400" b="1" dirty="0" err="1">
                <a:solidFill>
                  <a:srgbClr val="C00000"/>
                </a:solidFill>
              </a:rPr>
              <a:t>Uncertainty</a:t>
            </a:r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 err="1">
                <a:solidFill>
                  <a:srgbClr val="C00000"/>
                </a:solidFill>
              </a:rPr>
              <a:t>of</a:t>
            </a:r>
            <a:r>
              <a:rPr lang="de-DE" sz="2400" b="1" dirty="0">
                <a:solidFill>
                  <a:srgbClr val="C00000"/>
                </a:solidFill>
              </a:rPr>
              <a:t> 5% in </a:t>
            </a:r>
            <a:r>
              <a:rPr lang="de-DE" sz="2400" b="1" dirty="0" err="1">
                <a:solidFill>
                  <a:srgbClr val="C00000"/>
                </a:solidFill>
              </a:rPr>
              <a:t>the</a:t>
            </a:r>
            <a:r>
              <a:rPr lang="de-DE" sz="2400" b="1" dirty="0">
                <a:solidFill>
                  <a:srgbClr val="C00000"/>
                </a:solidFill>
              </a:rPr>
              <a:t> Global </a:t>
            </a:r>
            <a:r>
              <a:rPr lang="de-DE" sz="2400" b="1" dirty="0" err="1">
                <a:solidFill>
                  <a:srgbClr val="C00000"/>
                </a:solidFill>
              </a:rPr>
              <a:t>Ozonesonde</a:t>
            </a:r>
            <a:r>
              <a:rPr lang="de-DE" sz="2400" b="1" dirty="0">
                <a:solidFill>
                  <a:srgbClr val="C00000"/>
                </a:solidFill>
              </a:rPr>
              <a:t> Network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C55094BC-DE62-D640-ABC4-3875A7950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57" y="116632"/>
            <a:ext cx="5707194" cy="57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974" tIns="42987" rIns="85974" bIns="42987">
            <a:spAutoFit/>
          </a:bodyPr>
          <a:lstStyle>
            <a:lvl1pPr defTabSz="860425"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0425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0425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0425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0425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3200" b="1" dirty="0">
                <a:solidFill>
                  <a:srgbClr val="000066"/>
                </a:solidFill>
              </a:rPr>
              <a:t>Future </a:t>
            </a:r>
            <a:r>
              <a:rPr lang="de-DE" altLang="en-US" sz="3200" b="1" dirty="0" err="1">
                <a:solidFill>
                  <a:srgbClr val="000066"/>
                </a:solidFill>
              </a:rPr>
              <a:t>of</a:t>
            </a:r>
            <a:r>
              <a:rPr lang="de-DE" altLang="en-US" sz="3200" b="1" dirty="0">
                <a:solidFill>
                  <a:srgbClr val="000066"/>
                </a:solidFill>
              </a:rPr>
              <a:t>  WCCOS-</a:t>
            </a:r>
            <a:r>
              <a:rPr lang="de-DE" altLang="en-US" sz="3200" b="1" dirty="0" err="1">
                <a:solidFill>
                  <a:srgbClr val="000066"/>
                </a:solidFill>
              </a:rPr>
              <a:t>Activities</a:t>
            </a:r>
            <a:endParaRPr lang="de-DE" altLang="en-US" sz="3200" b="1" dirty="0">
              <a:solidFill>
                <a:srgbClr val="00006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EA28E1-1FA1-E94B-98C5-80C15C660E48}"/>
              </a:ext>
            </a:extLst>
          </p:cNvPr>
          <p:cNvSpPr/>
          <p:nvPr/>
        </p:nvSpPr>
        <p:spPr>
          <a:xfrm>
            <a:off x="0" y="3068960"/>
            <a:ext cx="9144000" cy="24160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4000" dirty="0">
                <a:solidFill>
                  <a:srgbClr val="000066"/>
                </a:solidFill>
              </a:rPr>
              <a:t>More </a:t>
            </a:r>
            <a:r>
              <a:rPr lang="de-DE" sz="4000" dirty="0" err="1">
                <a:solidFill>
                  <a:srgbClr val="000066"/>
                </a:solidFill>
              </a:rPr>
              <a:t>Strict</a:t>
            </a:r>
            <a:r>
              <a:rPr lang="de-DE" sz="4000" dirty="0">
                <a:solidFill>
                  <a:srgbClr val="000066"/>
                </a:solidFill>
              </a:rPr>
              <a:t> </a:t>
            </a:r>
            <a:r>
              <a:rPr lang="de-DE" sz="4000" dirty="0" err="1">
                <a:solidFill>
                  <a:srgbClr val="000066"/>
                </a:solidFill>
              </a:rPr>
              <a:t>Standardization</a:t>
            </a:r>
            <a:r>
              <a:rPr lang="de-DE" sz="4000" dirty="0">
                <a:solidFill>
                  <a:srgbClr val="000066"/>
                </a:solidFill>
              </a:rPr>
              <a:t> </a:t>
            </a:r>
            <a:r>
              <a:rPr lang="de-DE" sz="4000" dirty="0" err="1">
                <a:solidFill>
                  <a:srgbClr val="000066"/>
                </a:solidFill>
              </a:rPr>
              <a:t>Required</a:t>
            </a:r>
            <a:r>
              <a:rPr lang="de-DE" sz="4000" dirty="0">
                <a:solidFill>
                  <a:srgbClr val="000066"/>
                </a:solidFill>
              </a:rPr>
              <a:t>: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LcPeriod"/>
            </a:pPr>
            <a:r>
              <a:rPr lang="de-DE" sz="3200" dirty="0" err="1">
                <a:solidFill>
                  <a:srgbClr val="000066"/>
                </a:solidFill>
              </a:rPr>
              <a:t>Groundequipment</a:t>
            </a:r>
            <a:r>
              <a:rPr lang="de-DE" sz="3200" dirty="0">
                <a:solidFill>
                  <a:srgbClr val="000066"/>
                </a:solidFill>
              </a:rPr>
              <a:t> </a:t>
            </a:r>
            <a:r>
              <a:rPr lang="de-DE" sz="3200" dirty="0" err="1">
                <a:solidFill>
                  <a:srgbClr val="000066"/>
                </a:solidFill>
              </a:rPr>
              <a:t>to</a:t>
            </a:r>
            <a:r>
              <a:rPr lang="de-DE" sz="3200" dirty="0">
                <a:solidFill>
                  <a:srgbClr val="000066"/>
                </a:solidFill>
              </a:rPr>
              <a:t> </a:t>
            </a:r>
            <a:r>
              <a:rPr lang="de-DE" sz="3200" dirty="0" err="1">
                <a:solidFill>
                  <a:srgbClr val="000066"/>
                </a:solidFill>
              </a:rPr>
              <a:t>prepare</a:t>
            </a:r>
            <a:r>
              <a:rPr lang="de-DE" sz="3200" dirty="0">
                <a:solidFill>
                  <a:srgbClr val="000066"/>
                </a:solidFill>
              </a:rPr>
              <a:t> </a:t>
            </a:r>
            <a:r>
              <a:rPr lang="de-DE" sz="3200" dirty="0" err="1">
                <a:solidFill>
                  <a:srgbClr val="000066"/>
                </a:solidFill>
              </a:rPr>
              <a:t>Ozonesonde</a:t>
            </a:r>
            <a:endParaRPr lang="de-DE" sz="3200" dirty="0">
              <a:solidFill>
                <a:srgbClr val="000066"/>
              </a:solidFill>
            </a:endParaRPr>
          </a:p>
          <a:p>
            <a:pPr marL="1028700" lvl="1" indent="-571500">
              <a:spcBef>
                <a:spcPts val="600"/>
              </a:spcBef>
              <a:buFont typeface="+mj-lt"/>
              <a:buAutoNum type="romanLcPeriod"/>
            </a:pPr>
            <a:r>
              <a:rPr lang="de-DE" sz="3200" dirty="0">
                <a:solidFill>
                  <a:srgbClr val="000066"/>
                </a:solidFill>
              </a:rPr>
              <a:t>Operating </a:t>
            </a:r>
            <a:r>
              <a:rPr lang="de-DE" sz="3200" dirty="0" err="1">
                <a:solidFill>
                  <a:srgbClr val="000066"/>
                </a:solidFill>
              </a:rPr>
              <a:t>Procedures</a:t>
            </a:r>
            <a:endParaRPr lang="de-DE" sz="3200" dirty="0">
              <a:solidFill>
                <a:srgbClr val="000066"/>
              </a:solidFill>
            </a:endParaRPr>
          </a:p>
          <a:p>
            <a:pPr marL="1028700" lvl="1" indent="-571500">
              <a:spcBef>
                <a:spcPts val="600"/>
              </a:spcBef>
              <a:buFont typeface="+mj-lt"/>
              <a:buAutoNum type="romanLcPeriod"/>
            </a:pPr>
            <a:r>
              <a:rPr lang="de-DE" sz="3200" dirty="0" err="1">
                <a:solidFill>
                  <a:srgbClr val="000066"/>
                </a:solidFill>
              </a:rPr>
              <a:t>Capacity</a:t>
            </a:r>
            <a:r>
              <a:rPr lang="de-DE" sz="3200" dirty="0">
                <a:solidFill>
                  <a:srgbClr val="000066"/>
                </a:solidFill>
              </a:rPr>
              <a:t> Building (Training &amp; Motivation)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E7657E-455E-4E48-8F7D-FF79D214A1EC}"/>
              </a:ext>
            </a:extLst>
          </p:cNvPr>
          <p:cNvSpPr/>
          <p:nvPr/>
        </p:nvSpPr>
        <p:spPr>
          <a:xfrm>
            <a:off x="2771800" y="6669940"/>
            <a:ext cx="4377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Future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WCCOS</a:t>
            </a:r>
          </a:p>
        </p:txBody>
      </p:sp>
    </p:spTree>
    <p:extLst>
      <p:ext uri="{BB962C8B-B14F-4D97-AF65-F5344CB8AC3E}">
        <p14:creationId xmlns:p14="http://schemas.microsoft.com/office/powerpoint/2010/main" val="3092946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456903"/>
            <a:ext cx="85389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Tx/>
            </a:pPr>
            <a:r>
              <a:rPr lang="de-DE" altLang="de-DE" sz="2400" b="1" dirty="0">
                <a:solidFill>
                  <a:srgbClr val="000066"/>
                </a:solidFill>
                <a:latin typeface="Calibri" pitchFamily="34" charset="0"/>
              </a:rPr>
              <a:t>At the first sight it seems all fine and not to worry, because </a:t>
            </a:r>
          </a:p>
          <a:p>
            <a:pPr algn="ctr" eaLnBrk="1" hangingPunct="1">
              <a:spcBef>
                <a:spcPts val="600"/>
              </a:spcBef>
              <a:buClrTx/>
            </a:pPr>
            <a:r>
              <a:rPr lang="de-DE" altLang="de-DE" sz="2400" b="1" dirty="0">
                <a:solidFill>
                  <a:srgbClr val="000066"/>
                </a:solidFill>
                <a:latin typeface="Calibri" pitchFamily="34" charset="0"/>
              </a:rPr>
              <a:t>from Design, Components and Type all ECC Types look the Same</a:t>
            </a:r>
            <a:endParaRPr lang="de-DE" altLang="de-DE" b="1" dirty="0">
              <a:solidFill>
                <a:srgbClr val="000066"/>
              </a:solidFill>
              <a:latin typeface="Calibri" pitchFamily="34" charset="0"/>
            </a:endParaRPr>
          </a:p>
          <a:p>
            <a:pPr algn="ctr" eaLnBrk="1" hangingPunct="1">
              <a:spcBef>
                <a:spcPts val="600"/>
              </a:spcBef>
              <a:buClrTx/>
            </a:pPr>
            <a:r>
              <a:rPr lang="de-DE" altLang="de-DE" sz="4400" b="1" dirty="0">
                <a:solidFill>
                  <a:srgbClr val="000066"/>
                </a:solidFill>
                <a:latin typeface="Calibri" pitchFamily="34" charset="0"/>
              </a:rPr>
              <a:t>But:</a:t>
            </a:r>
          </a:p>
          <a:p>
            <a:pPr algn="ctr" eaLnBrk="1" hangingPunct="1">
              <a:spcBef>
                <a:spcPts val="600"/>
              </a:spcBef>
              <a:buClrTx/>
            </a:pPr>
            <a:r>
              <a:rPr lang="de-DE" altLang="de-DE" sz="3200" b="1" dirty="0">
                <a:solidFill>
                  <a:srgbClr val="FF0000"/>
                </a:solidFill>
                <a:latin typeface="Calibri" pitchFamily="34" charset="0"/>
              </a:rPr>
              <a:t>Small changes of instrument or operating procedures or changing manufacturers can have large impact on data quality (e.g. JOSIE &amp; BESOS)</a:t>
            </a:r>
          </a:p>
          <a:p>
            <a:pPr algn="ctr" eaLnBrk="1" hangingPunct="1">
              <a:spcBef>
                <a:spcPts val="600"/>
              </a:spcBef>
              <a:buClrTx/>
            </a:pPr>
            <a:r>
              <a:rPr lang="de-DE" altLang="de-DE" sz="4000" b="1" dirty="0">
                <a:solidFill>
                  <a:srgbClr val="000066"/>
                </a:solidFill>
                <a:latin typeface="Calibri" pitchFamily="34" charset="0"/>
              </a:rPr>
              <a:t>Warning:</a:t>
            </a:r>
            <a:r>
              <a:rPr lang="de-DE" altLang="de-DE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ts val="600"/>
              </a:spcBef>
              <a:buClrTx/>
            </a:pPr>
            <a:r>
              <a:rPr lang="de-DE" altLang="de-DE" sz="3200" b="1" dirty="0">
                <a:solidFill>
                  <a:srgbClr val="FF0000"/>
                </a:solidFill>
                <a:latin typeface="Calibri" pitchFamily="34" charset="0"/>
              </a:rPr>
              <a:t>Cautious with regard to any changes</a:t>
            </a:r>
          </a:p>
          <a:p>
            <a:pPr algn="ctr" eaLnBrk="1" hangingPunct="1">
              <a:spcBef>
                <a:spcPts val="600"/>
              </a:spcBef>
              <a:buClrTx/>
            </a:pPr>
            <a:r>
              <a:rPr lang="de-DE" altLang="de-DE" sz="2400" dirty="0">
                <a:solidFill>
                  <a:srgbClr val="FF0000"/>
                </a:solidFill>
                <a:latin typeface="Calibri" pitchFamily="34" charset="0"/>
              </a:rPr>
              <a:t>(Remind, that the devil is always hiding himself in the details)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398" y="188640"/>
            <a:ext cx="68114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sz="3200" b="1" dirty="0">
                <a:solidFill>
                  <a:srgbClr val="2D2D8A"/>
                </a:solidFill>
                <a:latin typeface="Comic Sans MS" pitchFamily="66" charset="0"/>
              </a:rPr>
              <a:t>Lessons We Learned With ECC‘s </a:t>
            </a:r>
          </a:p>
          <a:p>
            <a:pPr algn="ctr"/>
            <a:r>
              <a:rPr lang="de-DE" altLang="de-DE" sz="3200" b="1" dirty="0">
                <a:solidFill>
                  <a:srgbClr val="2D2D8A"/>
                </a:solidFill>
                <a:latin typeface="Comic Sans MS" pitchFamily="66" charset="0"/>
              </a:rPr>
              <a:t>Again and Again</a:t>
            </a:r>
            <a:endParaRPr lang="de-DE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DA48A-6E7A-7546-AA56-9A6C3C85EA40}"/>
              </a:ext>
            </a:extLst>
          </p:cNvPr>
          <p:cNvSpPr/>
          <p:nvPr/>
        </p:nvSpPr>
        <p:spPr>
          <a:xfrm>
            <a:off x="2771800" y="6669940"/>
            <a:ext cx="4377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Future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WCCOS</a:t>
            </a:r>
          </a:p>
        </p:txBody>
      </p:sp>
    </p:spTree>
    <p:extLst>
      <p:ext uri="{BB962C8B-B14F-4D97-AF65-F5344CB8AC3E}">
        <p14:creationId xmlns:p14="http://schemas.microsoft.com/office/powerpoint/2010/main" val="287709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3"/>
          <p:cNvSpPr txBox="1">
            <a:spLocks/>
          </p:cNvSpPr>
          <p:nvPr/>
        </p:nvSpPr>
        <p:spPr bwMode="auto">
          <a:xfrm>
            <a:off x="7329488" y="6245225"/>
            <a:ext cx="2081212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de-DE" altLang="de-DE" sz="2000">
              <a:cs typeface="Arial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860700"/>
              </p:ext>
            </p:extLst>
          </p:nvPr>
        </p:nvGraphicFramePr>
        <p:xfrm>
          <a:off x="4067944" y="836712"/>
          <a:ext cx="4680520" cy="4784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Plot" r:id="rId4" imgW="7808976" imgH="8055864" progId="Grapher.Document">
                  <p:embed/>
                </p:oleObj>
              </mc:Choice>
              <mc:Fallback>
                <p:oleObj name="Plot" r:id="rId4" imgW="7808976" imgH="8055864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845" t="-1788" b="-1788"/>
                      <a:stretch>
                        <a:fillRect/>
                      </a:stretch>
                    </p:blipFill>
                    <p:spPr bwMode="auto">
                      <a:xfrm>
                        <a:off x="4067944" y="836712"/>
                        <a:ext cx="4680520" cy="478494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23850" y="169864"/>
            <a:ext cx="7127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</a:pPr>
            <a:r>
              <a:rPr lang="de-DE" altLang="de-DE" sz="2800" b="1" dirty="0">
                <a:solidFill>
                  <a:srgbClr val="000066"/>
                </a:solidFill>
                <a:latin typeface="Comic Sans MS" pitchFamily="66" charset="0"/>
              </a:rPr>
              <a:t>Performance of an Ozone Sonde</a:t>
            </a:r>
          </a:p>
        </p:txBody>
      </p:sp>
      <p:pic>
        <p:nvPicPr>
          <p:cNvPr id="5125" name="Picture 5" descr="OZONESONDE OFF FANT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0" y="836712"/>
            <a:ext cx="3762767" cy="478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742" y="5718640"/>
            <a:ext cx="77403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000" dirty="0">
                <a:solidFill>
                  <a:srgbClr val="002060"/>
                </a:solidFill>
              </a:rPr>
              <a:t>Height  Z=0-35 km ; Ascent rate=5 m/s ; Height resolution=100 m ; </a:t>
            </a:r>
          </a:p>
          <a:p>
            <a:pPr algn="l">
              <a:lnSpc>
                <a:spcPct val="95000"/>
              </a:lnSpc>
            </a:pPr>
            <a:r>
              <a:rPr lang="de-DE" sz="2000" dirty="0">
                <a:solidFill>
                  <a:srgbClr val="002060"/>
                </a:solidFill>
              </a:rPr>
              <a:t>All weather instrument ; Precision = +/-3% ; Uncertainty = 5-20%;</a:t>
            </a:r>
          </a:p>
          <a:p>
            <a:pPr algn="l">
              <a:lnSpc>
                <a:spcPct val="95000"/>
              </a:lnSpc>
            </a:pPr>
            <a:r>
              <a:rPr lang="de-DE" sz="2000" dirty="0">
                <a:solidFill>
                  <a:srgbClr val="002060"/>
                </a:solidFill>
              </a:rPr>
              <a:t>One-way instrument; Carefull preparation and handling necessary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613FE3-5262-7346-A793-E3D9F6EC3F7C}"/>
              </a:ext>
            </a:extLst>
          </p:cNvPr>
          <p:cNvSpPr/>
          <p:nvPr/>
        </p:nvSpPr>
        <p:spPr>
          <a:xfrm>
            <a:off x="2195736" y="6669940"/>
            <a:ext cx="4377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Future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WCCOS</a:t>
            </a:r>
          </a:p>
        </p:txBody>
      </p:sp>
    </p:spTree>
    <p:extLst>
      <p:ext uri="{BB962C8B-B14F-4D97-AF65-F5344CB8AC3E}">
        <p14:creationId xmlns:p14="http://schemas.microsoft.com/office/powerpoint/2010/main" val="390123076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9037"/>
            <a:ext cx="8407447" cy="553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245118"/>
            <a:ext cx="869340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>
                <a:solidFill>
                  <a:srgbClr val="C00000"/>
                </a:solidFill>
              </a:rPr>
              <a:t>Nowadays more then 95% of global stations use ECC-sondes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249498"/>
            <a:ext cx="651582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b="1" dirty="0">
                <a:solidFill>
                  <a:srgbClr val="002060"/>
                </a:solidFill>
              </a:rPr>
              <a:t>Global GAW-NDACC-SHADOZ O</a:t>
            </a:r>
            <a:r>
              <a:rPr lang="de-DE" sz="2400" b="1" baseline="-25000" dirty="0">
                <a:solidFill>
                  <a:srgbClr val="002060"/>
                </a:solidFill>
              </a:rPr>
              <a:t>3</a:t>
            </a:r>
            <a:r>
              <a:rPr lang="de-DE" sz="2400" b="1" dirty="0">
                <a:solidFill>
                  <a:srgbClr val="002060"/>
                </a:solidFill>
              </a:rPr>
              <a:t>S Network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47D5A2-845F-254D-AD1A-A5CE89A74009}"/>
              </a:ext>
            </a:extLst>
          </p:cNvPr>
          <p:cNvSpPr/>
          <p:nvPr/>
        </p:nvSpPr>
        <p:spPr>
          <a:xfrm>
            <a:off x="2771800" y="6669940"/>
            <a:ext cx="4377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Future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WCCOS</a:t>
            </a:r>
          </a:p>
        </p:txBody>
      </p:sp>
    </p:spTree>
    <p:extLst>
      <p:ext uri="{BB962C8B-B14F-4D97-AF65-F5344CB8AC3E}">
        <p14:creationId xmlns:p14="http://schemas.microsoft.com/office/powerpoint/2010/main" val="15483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169178"/>
            <a:ext cx="8496300" cy="614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3200" b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1994 WMO/UNEP Assessment of</a:t>
            </a:r>
          </a:p>
          <a:p>
            <a:pPr eaLnBrk="1" hangingPunct="1">
              <a:defRPr/>
            </a:pPr>
            <a:r>
              <a:rPr lang="de-DE" altLang="de-DE" sz="3200" b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Ozone Depletion: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de-DE" sz="2800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ja-JP" sz="2800" i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state of knowledge regarding long term trends of (free) tropospheric as well as stratospheric ozone is still very limited due to </a:t>
            </a:r>
            <a:r>
              <a:rPr lang="en-US" altLang="ja-JP" sz="2800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quality of long term ozone data</a:t>
            </a:r>
            <a:r>
              <a:rPr lang="en-US" altLang="de-DE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ja-JP" sz="2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5000"/>
              </a:spcBef>
              <a:defRPr/>
            </a:pPr>
            <a:r>
              <a:rPr lang="de-DE" altLang="de-DE" sz="2800" b="1" u="sng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Urgent need for improved data quality: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GB" altLang="de-DE" sz="2800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1995 the establishment of the environmental simulation facility at </a:t>
            </a:r>
            <a:r>
              <a:rPr lang="en-GB" altLang="de-DE" sz="2800" dirty="0" err="1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Juelich</a:t>
            </a:r>
            <a:r>
              <a:rPr lang="en-GB" altLang="de-DE" sz="2800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altLang="de-D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Calibration Centre for Ozone </a:t>
            </a:r>
            <a:r>
              <a:rPr lang="en-GB" altLang="de-DE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Sondes</a:t>
            </a:r>
            <a:r>
              <a:rPr lang="en-GB" altLang="de-D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(WCCOS)</a:t>
            </a:r>
            <a:r>
              <a:rPr lang="en-GB" altLang="de-DE" sz="28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de-DE" sz="2800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part of the Quality Assurance (QA) plan for ozone </a:t>
            </a:r>
            <a:r>
              <a:rPr lang="en-GB" altLang="de-DE" sz="2800" dirty="0" err="1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sondes</a:t>
            </a:r>
            <a:r>
              <a:rPr lang="en-GB" altLang="de-DE" sz="2800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are in routine use in the GAW (=Global Atmosphere Watch) program of the WMO</a:t>
            </a:r>
            <a:endParaRPr lang="de-DE" altLang="de-DE" sz="2400" dirty="0">
              <a:solidFill>
                <a:srgbClr val="2D2D8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A4DABC-03CB-4E40-B0D6-BDA30F3F857D}"/>
              </a:ext>
            </a:extLst>
          </p:cNvPr>
          <p:cNvSpPr/>
          <p:nvPr/>
        </p:nvSpPr>
        <p:spPr>
          <a:xfrm>
            <a:off x="2771800" y="6669940"/>
            <a:ext cx="4377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Future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WCCOS</a:t>
            </a:r>
          </a:p>
        </p:txBody>
      </p:sp>
    </p:spTree>
    <p:extLst>
      <p:ext uri="{BB962C8B-B14F-4D97-AF65-F5344CB8AC3E}">
        <p14:creationId xmlns:p14="http://schemas.microsoft.com/office/powerpoint/2010/main" val="205581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50598"/>
            <a:ext cx="4457444" cy="2846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433"/>
          <p:cNvSpPr txBox="1">
            <a:spLocks noChangeArrowheads="1"/>
          </p:cNvSpPr>
          <p:nvPr/>
        </p:nvSpPr>
        <p:spPr bwMode="auto">
          <a:xfrm>
            <a:off x="3923928" y="980728"/>
            <a:ext cx="5220072" cy="275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1700" b="1" i="1" dirty="0">
                <a:solidFill>
                  <a:srgbClr val="C00000"/>
                </a:solidFill>
              </a:rPr>
              <a:t>The Environmental Simulation Facility (ESF):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700" b="1" i="1" dirty="0">
                <a:solidFill>
                  <a:srgbClr val="002060"/>
                </a:solidFill>
              </a:rPr>
              <a:t>Enables control of pressure, temperature and ozone concentration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600" b="1" i="1" dirty="0">
                <a:solidFill>
                  <a:srgbClr val="002060"/>
                </a:solidFill>
              </a:rPr>
              <a:t>Simulate</a:t>
            </a:r>
            <a:r>
              <a:rPr lang="en-US" altLang="en-US" sz="1700" b="1" i="1" dirty="0">
                <a:solidFill>
                  <a:srgbClr val="002060"/>
                </a:solidFill>
              </a:rPr>
              <a:t> quasi realistic flight conditions of ozone soundings from surface to Z=35 km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700" b="1" i="1" dirty="0">
                <a:solidFill>
                  <a:srgbClr val="002060"/>
                </a:solidFill>
              </a:rPr>
              <a:t>Dual beam UV-photometer  (OPM) serves as the reference (uncertainty better  than  3-5 %)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700" b="1" i="1" dirty="0">
                <a:solidFill>
                  <a:srgbClr val="002060"/>
                </a:solidFill>
              </a:rPr>
              <a:t>JOSIE = </a:t>
            </a:r>
            <a:r>
              <a:rPr lang="en-US" altLang="en-US" sz="1700" b="1" i="1" dirty="0" err="1">
                <a:solidFill>
                  <a:srgbClr val="002060"/>
                </a:solidFill>
              </a:rPr>
              <a:t>Juelich</a:t>
            </a:r>
            <a:r>
              <a:rPr lang="en-US" altLang="en-US" sz="1700" b="1" i="1" dirty="0">
                <a:solidFill>
                  <a:srgbClr val="002060"/>
                </a:solidFill>
              </a:rPr>
              <a:t> Ozone </a:t>
            </a:r>
            <a:r>
              <a:rPr lang="en-US" altLang="en-US" sz="1700" b="1" i="1" dirty="0" err="1">
                <a:solidFill>
                  <a:srgbClr val="002060"/>
                </a:solidFill>
              </a:rPr>
              <a:t>Sonde</a:t>
            </a:r>
            <a:r>
              <a:rPr lang="en-US" altLang="en-US" sz="1700" b="1" i="1" dirty="0">
                <a:solidFill>
                  <a:srgbClr val="00206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2060"/>
                </a:solidFill>
              </a:rPr>
              <a:t>Intercomparison</a:t>
            </a:r>
            <a:r>
              <a:rPr lang="en-US" altLang="en-US" sz="1700" b="1" i="1" dirty="0">
                <a:solidFill>
                  <a:srgbClr val="002060"/>
                </a:solidFill>
              </a:rPr>
              <a:t> Experiment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-91723" y="44624"/>
            <a:ext cx="7472035" cy="94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974" tIns="42987" rIns="85974" bIns="42987">
            <a:spAutoFit/>
          </a:bodyPr>
          <a:lstStyle>
            <a:lvl1pPr defTabSz="860425"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0425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0425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0425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0425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2800" b="1" dirty="0">
                <a:solidFill>
                  <a:srgbClr val="000066"/>
                </a:solidFill>
              </a:rPr>
              <a:t>World Calibration Centre for Ozone Sonde </a:t>
            </a:r>
          </a:p>
          <a:p>
            <a:pPr algn="ctr" eaLnBrk="1" hangingPunct="1"/>
            <a:r>
              <a:rPr lang="de-DE" altLang="en-US" sz="2800" b="1" dirty="0">
                <a:solidFill>
                  <a:srgbClr val="000066"/>
                </a:solidFill>
              </a:rPr>
              <a:t>(WCCOS at FZJ/IEK-8 at Jülich, Germany)</a:t>
            </a:r>
          </a:p>
        </p:txBody>
      </p:sp>
      <p:pic>
        <p:nvPicPr>
          <p:cNvPr id="10" name="Picture 4" descr="chamb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4" y="1128978"/>
            <a:ext cx="3430819" cy="237203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ESF-O3S-Sim-Profi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4" y="3699496"/>
            <a:ext cx="3376913" cy="31138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C84261-0B33-FD43-940A-7CF6DFACD4F7}"/>
              </a:ext>
            </a:extLst>
          </p:cNvPr>
          <p:cNvSpPr/>
          <p:nvPr/>
        </p:nvSpPr>
        <p:spPr>
          <a:xfrm>
            <a:off x="2771800" y="6669940"/>
            <a:ext cx="4377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Future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WCCOS</a:t>
            </a:r>
          </a:p>
        </p:txBody>
      </p:sp>
    </p:spTree>
    <p:extLst>
      <p:ext uri="{BB962C8B-B14F-4D97-AF65-F5344CB8AC3E}">
        <p14:creationId xmlns:p14="http://schemas.microsoft.com/office/powerpoint/2010/main" val="64940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5332"/>
            <a:ext cx="2215158" cy="369332"/>
          </a:xfrm>
          <a:prstGeom prst="rect">
            <a:avLst/>
          </a:prstGeom>
          <a:solidFill>
            <a:srgbClr val="FEE8F9"/>
          </a:solidFill>
        </p:spPr>
        <p:txBody>
          <a:bodyPr wrap="none" rtlCol="0">
            <a:spAutoFit/>
          </a:bodyPr>
          <a:lstStyle/>
          <a:p>
            <a:r>
              <a:rPr lang="de-DE" b="1" i="1" dirty="0">
                <a:solidFill>
                  <a:srgbClr val="C00000"/>
                </a:solidFill>
              </a:rPr>
              <a:t>(GAW-Report#130)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95288" y="908052"/>
            <a:ext cx="8424862" cy="5040313"/>
            <a:chOff x="293" y="202"/>
            <a:chExt cx="5673" cy="3956"/>
          </a:xfrm>
        </p:grpSpPr>
        <p:pic>
          <p:nvPicPr>
            <p:cNvPr id="8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" y="203"/>
              <a:ext cx="1336" cy="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" y="204"/>
              <a:ext cx="1375" cy="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" y="202"/>
              <a:ext cx="1373" cy="1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2196"/>
              <a:ext cx="1373" cy="1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8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" y="2194"/>
              <a:ext cx="1373" cy="1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9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" y="2198"/>
              <a:ext cx="1373" cy="1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" y="2198"/>
              <a:ext cx="1373" cy="1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1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" y="204"/>
              <a:ext cx="1373" cy="1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015288" y="1358901"/>
            <a:ext cx="8556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400" b="1" i="1">
                <a:solidFill>
                  <a:srgbClr val="FF3300"/>
                </a:solidFill>
              </a:rPr>
              <a:t>INDIAN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57252" y="1268413"/>
            <a:ext cx="10390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400" b="1" i="1" dirty="0">
                <a:solidFill>
                  <a:srgbClr val="FF3300"/>
                </a:solidFill>
              </a:rPr>
              <a:t>Brewer-</a:t>
            </a:r>
          </a:p>
          <a:p>
            <a:pPr eaLnBrk="1" hangingPunct="1"/>
            <a:r>
              <a:rPr lang="de-DE" altLang="en-US" sz="1400" b="1" i="1" dirty="0">
                <a:solidFill>
                  <a:srgbClr val="FF3300"/>
                </a:solidFill>
              </a:rPr>
              <a:t>Mast (BM)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571204" y="-2063139"/>
            <a:ext cx="5730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400" b="1" i="1">
                <a:solidFill>
                  <a:srgbClr val="FF3300"/>
                </a:solidFill>
              </a:rPr>
              <a:t>ECC 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7237415" y="3860800"/>
            <a:ext cx="1089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400" b="1" i="1">
                <a:solidFill>
                  <a:srgbClr val="FF3300"/>
                </a:solidFill>
              </a:rPr>
              <a:t>Japanese KC79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712913" y="3932239"/>
            <a:ext cx="124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400" b="1" i="1">
                <a:solidFill>
                  <a:srgbClr val="FF3300"/>
                </a:solidFill>
              </a:rPr>
              <a:t>BM-</a:t>
            </a:r>
          </a:p>
          <a:p>
            <a:pPr eaLnBrk="1" hangingPunct="1"/>
            <a:r>
              <a:rPr lang="de-DE" altLang="en-US" sz="1400" b="1" i="1">
                <a:solidFill>
                  <a:srgbClr val="FF3300"/>
                </a:solidFill>
              </a:rPr>
              <a:t>Hybrid</a:t>
            </a:r>
          </a:p>
        </p:txBody>
      </p:sp>
      <p:sp>
        <p:nvSpPr>
          <p:cNvPr id="27" name="Rechteck 26"/>
          <p:cNvSpPr/>
          <p:nvPr/>
        </p:nvSpPr>
        <p:spPr>
          <a:xfrm>
            <a:off x="0" y="-24482"/>
            <a:ext cx="8870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en-US" sz="2400" b="1" dirty="0">
                <a:solidFill>
                  <a:srgbClr val="000066"/>
                </a:solidFill>
              </a:rPr>
              <a:t>JOSIE-1996</a:t>
            </a:r>
          </a:p>
          <a:p>
            <a:pPr algn="ctr"/>
            <a:r>
              <a:rPr lang="de-DE" altLang="en-US" sz="2000" b="1" dirty="0">
                <a:solidFill>
                  <a:srgbClr val="000066"/>
                </a:solidFill>
              </a:rPr>
              <a:t>Overview Comparison Different Ozone Sonde </a:t>
            </a:r>
            <a:r>
              <a:rPr lang="de-DE" altLang="en-US" sz="2000" b="1" dirty="0" err="1">
                <a:solidFill>
                  <a:srgbClr val="000066"/>
                </a:solidFill>
              </a:rPr>
              <a:t>Types</a:t>
            </a:r>
            <a:r>
              <a:rPr lang="de-DE" altLang="en-US" sz="2000" b="1" dirty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de-DE" altLang="en-US" sz="2000" b="1" dirty="0" err="1">
                <a:solidFill>
                  <a:srgbClr val="000066"/>
                </a:solidFill>
              </a:rPr>
              <a:t>Against</a:t>
            </a:r>
            <a:r>
              <a:rPr lang="de-DE" altLang="en-US" sz="2000" b="1" dirty="0">
                <a:solidFill>
                  <a:srgbClr val="000066"/>
                </a:solidFill>
              </a:rPr>
              <a:t> UV-Photometer</a:t>
            </a:r>
            <a:endParaRPr lang="de-DE" altLang="en-US" sz="2800" b="1" dirty="0">
              <a:solidFill>
                <a:srgbClr val="000066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0" y="6091320"/>
            <a:ext cx="9180512" cy="794064"/>
          </a:xfrm>
          <a:prstGeom prst="rect">
            <a:avLst/>
          </a:prstGeom>
          <a:solidFill>
            <a:srgbClr val="FEE8F9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buFont typeface="+mj-lt"/>
              <a:buAutoNum type="arabicPeriod"/>
              <a:tabLst>
                <a:tab pos="717550" algn="l"/>
              </a:tabLst>
            </a:pPr>
            <a:r>
              <a:rPr lang="de-DE" sz="1600" b="1" dirty="0">
                <a:solidFill>
                  <a:srgbClr val="C00000"/>
                </a:solidFill>
              </a:rPr>
              <a:t>ECC sondes better precision &amp; accuracy compared to other ozone sonde types, particularly in the troposphere</a:t>
            </a:r>
            <a:endParaRPr lang="en-US" sz="16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95000"/>
              </a:lnSpc>
              <a:buFont typeface="+mj-lt"/>
              <a:buAutoNum type="arabicPeriod"/>
              <a:tabLst>
                <a:tab pos="717550" algn="l"/>
              </a:tabLst>
            </a:pPr>
            <a:r>
              <a:rPr lang="en-US" sz="1600" b="1" dirty="0">
                <a:solidFill>
                  <a:srgbClr val="C00000"/>
                </a:solidFill>
              </a:rPr>
              <a:t>Small changes of operating procedures can have large impact on data quality (~5-20%)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113090" y="3932240"/>
            <a:ext cx="5730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400" b="1" i="1">
                <a:solidFill>
                  <a:srgbClr val="FF3300"/>
                </a:solidFill>
              </a:rPr>
              <a:t>ECC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213350" y="3932240"/>
            <a:ext cx="5730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400" b="1" i="1">
                <a:solidFill>
                  <a:srgbClr val="FF3300"/>
                </a:solidFill>
              </a:rPr>
              <a:t>ECC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223051" y="1340769"/>
            <a:ext cx="5730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400" b="1" i="1">
                <a:solidFill>
                  <a:srgbClr val="FF3300"/>
                </a:solidFill>
              </a:rPr>
              <a:t>ECC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113090" y="1339852"/>
            <a:ext cx="5730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400" b="1" i="1">
                <a:solidFill>
                  <a:srgbClr val="FF3300"/>
                </a:solidFill>
              </a:rPr>
              <a:t>ECC</a:t>
            </a:r>
          </a:p>
        </p:txBody>
      </p:sp>
    </p:spTree>
    <p:extLst>
      <p:ext uri="{BB962C8B-B14F-4D97-AF65-F5344CB8AC3E}">
        <p14:creationId xmlns:p14="http://schemas.microsoft.com/office/powerpoint/2010/main" val="52627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besos_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888"/>
            <a:ext cx="29511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Bild 1" descr="BESOS-12 EC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5219"/>
            <a:ext cx="332263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Bild 4" descr="BESOS-Filling Ballo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17" y="188547"/>
            <a:ext cx="383698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Bild 5" descr="BESOS-Balloon In Ai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35" y="3973586"/>
            <a:ext cx="2264749" cy="28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Bild 8" descr="BESOS-12ECC Gondel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/>
          <a:stretch>
            <a:fillRect/>
          </a:stretch>
        </p:blipFill>
        <p:spPr bwMode="auto">
          <a:xfrm>
            <a:off x="323528" y="4077072"/>
            <a:ext cx="3679825" cy="25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3138992"/>
            <a:ext cx="4802652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400" b="1" dirty="0">
                <a:solidFill>
                  <a:srgbClr val="FF0000"/>
                </a:solidFill>
              </a:rPr>
              <a:t>April 2004: </a:t>
            </a:r>
          </a:p>
          <a:p>
            <a:pPr algn="ctr">
              <a:lnSpc>
                <a:spcPct val="95000"/>
              </a:lnSpc>
            </a:pPr>
            <a:r>
              <a:rPr lang="de-DE" sz="2400" b="1" dirty="0">
                <a:solidFill>
                  <a:srgbClr val="FF0000"/>
                </a:solidFill>
              </a:rPr>
              <a:t>Laramie, Wyoming, USA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77F4E6-CFD4-E543-83A3-82F1B6344028}"/>
              </a:ext>
            </a:extLst>
          </p:cNvPr>
          <p:cNvSpPr/>
          <p:nvPr/>
        </p:nvSpPr>
        <p:spPr>
          <a:xfrm>
            <a:off x="1779079" y="6597352"/>
            <a:ext cx="4377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Future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WCCOS</a:t>
            </a:r>
          </a:p>
        </p:txBody>
      </p:sp>
    </p:spTree>
    <p:extLst>
      <p:ext uri="{BB962C8B-B14F-4D97-AF65-F5344CB8AC3E}">
        <p14:creationId xmlns:p14="http://schemas.microsoft.com/office/powerpoint/2010/main" val="301119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Bild 4" descr="BESOS-Recover Gonde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9" y="1341439"/>
            <a:ext cx="6626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besos_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29511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E56B1C-FB67-AD47-A947-45B60EF69DE3}"/>
              </a:ext>
            </a:extLst>
          </p:cNvPr>
          <p:cNvSpPr/>
          <p:nvPr/>
        </p:nvSpPr>
        <p:spPr>
          <a:xfrm>
            <a:off x="2771800" y="6669940"/>
            <a:ext cx="4377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Future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WCCOS</a:t>
            </a:r>
          </a:p>
        </p:txBody>
      </p:sp>
    </p:spTree>
    <p:extLst>
      <p:ext uri="{BB962C8B-B14F-4D97-AF65-F5344CB8AC3E}">
        <p14:creationId xmlns:p14="http://schemas.microsoft.com/office/powerpoint/2010/main" val="338599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62051"/>
            <a:ext cx="79930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0"/>
          <p:cNvSpPr txBox="1">
            <a:spLocks noChangeArrowheads="1"/>
          </p:cNvSpPr>
          <p:nvPr/>
        </p:nvSpPr>
        <p:spPr bwMode="auto">
          <a:xfrm>
            <a:off x="900113" y="5662613"/>
            <a:ext cx="7704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de-DE" altLang="de-DE" sz="2000">
                <a:solidFill>
                  <a:srgbClr val="0033CC"/>
                </a:solidFill>
                <a:latin typeface="Comic Sans MS" pitchFamily="66" charset="0"/>
                <a:cs typeface="Arial" charset="0"/>
              </a:rPr>
              <a:t>Sources: JOSIE [Smit et al., J.Geophys.Res., 2007]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de-DE" altLang="de-DE" sz="2000">
                <a:solidFill>
                  <a:srgbClr val="0033CC"/>
                </a:solidFill>
                <a:latin typeface="Comic Sans MS" pitchFamily="66" charset="0"/>
                <a:cs typeface="Arial" charset="0"/>
              </a:rPr>
              <a:t>               BESOS [Deshler et al., J.Geophys.Res., 2008]</a:t>
            </a:r>
          </a:p>
        </p:txBody>
      </p:sp>
      <p:sp>
        <p:nvSpPr>
          <p:cNvPr id="29700" name="Rechteck 6"/>
          <p:cNvSpPr>
            <a:spLocks noChangeArrowheads="1"/>
          </p:cNvSpPr>
          <p:nvPr/>
        </p:nvSpPr>
        <p:spPr bwMode="auto">
          <a:xfrm>
            <a:off x="1116013" y="260351"/>
            <a:ext cx="5688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de-DE" altLang="de-DE" sz="3200" b="1">
                <a:solidFill>
                  <a:srgbClr val="000066"/>
                </a:solidFill>
                <a:latin typeface="Comic Sans MS" pitchFamily="66" charset="0"/>
              </a:rPr>
              <a:t>JOSIE-ASOPOS-BESOS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F97D15-A488-554E-9C31-D77E8F02B13E}"/>
              </a:ext>
            </a:extLst>
          </p:cNvPr>
          <p:cNvSpPr/>
          <p:nvPr/>
        </p:nvSpPr>
        <p:spPr>
          <a:xfrm>
            <a:off x="2771800" y="6669940"/>
            <a:ext cx="4377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Future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WCCOS</a:t>
            </a:r>
          </a:p>
        </p:txBody>
      </p:sp>
    </p:spTree>
    <p:extLst>
      <p:ext uri="{BB962C8B-B14F-4D97-AF65-F5344CB8AC3E}">
        <p14:creationId xmlns:p14="http://schemas.microsoft.com/office/powerpoint/2010/main" val="233525106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ategie2018_GO_Data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4x3.potx" id="{E196826F-6C0F-445C-BD8C-22FE7C2F280E}" vid="{14111AE6-F94B-48C2-BAEC-A344D78BDC2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Strategie2018_GO_Data</Template>
  <TotalTime>136</TotalTime>
  <Words>1045</Words>
  <Application>Microsoft Macintosh PowerPoint</Application>
  <PresentationFormat>On-screen Show (4:3)</PresentationFormat>
  <Paragraphs>142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Wingdings</vt:lpstr>
      <vt:lpstr>Strategie2018_GO_Data</vt:lpstr>
      <vt:lpstr>Plot</vt:lpstr>
      <vt:lpstr>Achievements and Future CHALLENGES FOR THE WCCOS Ozonesondes in the Global Observing System and  their long term Quality Assurance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Forschungszentrum Jülich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IEK-8 Retreat 2018</dc:title>
  <dc:creator>Petzold, Andreas</dc:creator>
  <cp:lastModifiedBy>Herman Smit</cp:lastModifiedBy>
  <cp:revision>132</cp:revision>
  <dcterms:created xsi:type="dcterms:W3CDTF">2018-06-03T11:21:47Z</dcterms:created>
  <dcterms:modified xsi:type="dcterms:W3CDTF">2019-09-19T05:34:52Z</dcterms:modified>
</cp:coreProperties>
</file>