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0" r:id="rId3"/>
    <p:sldId id="281" r:id="rId4"/>
    <p:sldId id="279" r:id="rId5"/>
    <p:sldId id="258" r:id="rId6"/>
    <p:sldId id="272" r:id="rId7"/>
    <p:sldId id="278" r:id="rId8"/>
    <p:sldId id="277" r:id="rId9"/>
    <p:sldId id="260" r:id="rId10"/>
    <p:sldId id="27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3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EBF"/>
    <a:srgbClr val="FF9900"/>
    <a:srgbClr val="00003F"/>
    <a:srgbClr val="0033A0"/>
    <a:srgbClr val="9900FF"/>
    <a:srgbClr val="2C353D"/>
    <a:srgbClr val="FFFFFF"/>
    <a:srgbClr val="50A6E0"/>
    <a:srgbClr val="58697A"/>
    <a:srgbClr val="5F6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94422" autoAdjust="0"/>
  </p:normalViewPr>
  <p:slideViewPr>
    <p:cSldViewPr snapToGrid="0" snapToObjects="1">
      <p:cViewPr>
        <p:scale>
          <a:sx n="105" d="100"/>
          <a:sy n="105" d="100"/>
        </p:scale>
        <p:origin x="-96" y="-180"/>
      </p:cViewPr>
      <p:guideLst>
        <p:guide orient="horz" pos="23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757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‹#›</a:t>
            </a:fld>
            <a:endParaRPr lang="nl-NL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Slide Image Placeholder 7">
            <a:extLst>
              <a:ext uri="{FF2B5EF4-FFF2-40B4-BE49-F238E27FC236}">
                <a16:creationId xmlns="" xmlns:a16="http://schemas.microsoft.com/office/drawing/2014/main" id="{C57F25C8-A4E0-4E95-A951-AEE218B96F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0"/>
          <p:cNvSpPr/>
          <p:nvPr userDrawn="1"/>
        </p:nvSpPr>
        <p:spPr>
          <a:xfrm>
            <a:off x="14515399" y="205186"/>
            <a:ext cx="5456232" cy="14159428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39"/>
          <p:cNvSpPr/>
          <p:nvPr userDrawn="1"/>
        </p:nvSpPr>
        <p:spPr>
          <a:xfrm>
            <a:off x="5820937" y="0"/>
            <a:ext cx="6371062" cy="684301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rgbClr val="26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81340" y="344334"/>
            <a:ext cx="4051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Koninklijk</a:t>
            </a:r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Meteorologisch</a:t>
            </a:r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Instituut</a:t>
            </a:r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</a:t>
            </a:r>
            <a:r>
              <a:rPr lang="en-US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Royal </a:t>
            </a:r>
            <a:r>
              <a:rPr lang="en-US" b="1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Météorologique</a:t>
            </a:r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sz="1800" b="1" kern="1200" baseline="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Königliche</a:t>
            </a:r>
            <a:r>
              <a:rPr lang="en-US" sz="1800" b="1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800" b="1" kern="1200" baseline="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Meteorologische</a:t>
            </a:r>
            <a:r>
              <a:rPr lang="en-US" sz="1800" b="1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800" b="1" kern="1200" baseline="0" dirty="0" err="1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</a:t>
            </a:r>
            <a:r>
              <a:rPr lang="nl-NL" sz="1800" b="1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nl-NL" sz="1800" b="1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nl-NL" sz="1800" b="1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 </a:t>
            </a:r>
            <a:endParaRPr lang="en-US" sz="1800" b="1" kern="1200" baseline="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r"/>
            <a:r>
              <a:rPr lang="en-US" sz="1800" b="1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Royal Meteorological </a:t>
            </a:r>
            <a:r>
              <a:rPr lang="en-US" b="1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Institute</a:t>
            </a:r>
            <a:endParaRPr lang="en-US" b="1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687995" y="3204267"/>
            <a:ext cx="5895685" cy="7863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4000">
                <a:solidFill>
                  <a:srgbClr val="266EBF"/>
                </a:solidFill>
                <a:latin typeface="+mj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87995" y="5124506"/>
            <a:ext cx="5895685" cy="117570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" y="470264"/>
            <a:ext cx="780977" cy="10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vierkante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12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1874520"/>
            <a:ext cx="3108556" cy="3109856"/>
          </a:xfrm>
          <a:prstGeom prst="rect">
            <a:avLst/>
          </a:prstGeo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ronde topics -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93880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926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73972" y="189511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latin typeface="+mn-lt"/>
              </a:defRPr>
            </a:lvl1pPr>
            <a:lvl2pPr marL="17463" indent="0" algn="ctr">
              <a:buNone/>
              <a:tabLst/>
              <a:defRPr sz="1600">
                <a:latin typeface="+mn-lt"/>
              </a:defRPr>
            </a:lvl2pPr>
            <a:lvl3pPr marL="17463" indent="0" algn="ctr">
              <a:buNone/>
              <a:tabLst/>
              <a:defRPr sz="1600">
                <a:latin typeface="+mn-lt"/>
              </a:defRPr>
            </a:lvl3pPr>
            <a:lvl4pPr marL="17463" indent="0" algn="ctr">
              <a:buNone/>
              <a:tabLst/>
              <a:defRPr sz="1600">
                <a:latin typeface="+mn-lt"/>
              </a:defRPr>
            </a:lvl4pPr>
            <a:lvl5pPr marL="17463" indent="0" algn="ctr"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93880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926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73972" y="1895114"/>
            <a:ext cx="2815200" cy="2814942"/>
          </a:xfrm>
          <a:prstGeom prst="ellipse">
            <a:avLst/>
          </a:prstGeom>
          <a:ln w="50800">
            <a:solidFill>
              <a:srgbClr val="266EBF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rgbClr val="266EBF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rgbClr val="266EBF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686513"/>
            <a:ext cx="7560000" cy="2386973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tx1"/>
          </a:solidFill>
          <a:ln w="44450">
            <a:solidFill>
              <a:schemeClr val="tx1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296863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</a:defRPr>
            </a:lvl2pPr>
            <a:lvl3pPr marL="7366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854075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nl-BE" dirty="0"/>
              <a:t>Quote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1686513"/>
            <a:ext cx="7560000" cy="2386973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rgbClr val="266EBF"/>
          </a:solidFill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296863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+mn-lt"/>
              </a:defRPr>
            </a:lvl2pPr>
            <a:lvl3pPr marL="7366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+mn-lt"/>
              </a:defRPr>
            </a:lvl3pPr>
            <a:lvl4pPr marL="854075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nl-BE" dirty="0"/>
              <a:t>Quote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 userDrawn="1"/>
        </p:nvSpPr>
        <p:spPr>
          <a:xfrm>
            <a:off x="719999" y="720000"/>
            <a:ext cx="4578393" cy="784249"/>
          </a:xfrm>
          <a:prstGeom prst="rect">
            <a:avLst/>
          </a:prstGeom>
          <a:solidFill>
            <a:schemeClr val="accent1"/>
          </a:solidFill>
        </p:spPr>
        <p:txBody>
          <a:bodyPr tIns="360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335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</a:pPr>
            <a:r>
              <a:rPr lang="nl-NL" sz="5400" strike="noStrike" kern="1200" cap="non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THANK YOU  </a:t>
            </a:r>
          </a:p>
        </p:txBody>
      </p:sp>
      <p:sp>
        <p:nvSpPr>
          <p:cNvPr id="4" name="Vrije vorm 39"/>
          <p:cNvSpPr/>
          <p:nvPr userDrawn="1"/>
        </p:nvSpPr>
        <p:spPr>
          <a:xfrm>
            <a:off x="5820937" y="0"/>
            <a:ext cx="6371062" cy="684301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rgbClr val="26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rije vorm 3"/>
          <p:cNvSpPr/>
          <p:nvPr userDrawn="1"/>
        </p:nvSpPr>
        <p:spPr>
          <a:xfrm>
            <a:off x="3384815" y="2175408"/>
            <a:ext cx="294232" cy="4234421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6" name="Tijdelijke aanduiding voor tekst 33"/>
          <p:cNvSpPr txBox="1">
            <a:spLocks/>
          </p:cNvSpPr>
          <p:nvPr userDrawn="1"/>
        </p:nvSpPr>
        <p:spPr>
          <a:xfrm>
            <a:off x="683424" y="2175408"/>
            <a:ext cx="2557894" cy="4234421"/>
          </a:xfrm>
          <a:prstGeom prst="rect">
            <a:avLst/>
          </a:prstGeom>
        </p:spPr>
        <p:txBody>
          <a:bodyPr>
            <a:noAutofit/>
          </a:bodyPr>
          <a:lstStyle>
            <a:lvl1pPr marL="108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b="1" i="0" kern="1200" cap="none" baseline="0" dirty="0" smtClean="0">
                <a:solidFill>
                  <a:srgbClr val="266EBF"/>
                </a:solidFill>
                <a:latin typeface="+mj-lt"/>
                <a:ea typeface="Verdana" charset="0"/>
                <a:cs typeface="Verdan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Koninklijk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Meteorologisch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Instituut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L’Institut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Royal </a:t>
            </a:r>
            <a:r>
              <a:rPr lang="en-US" sz="1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Météorologique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400" b="1" i="0" kern="1200" cap="none" baseline="0" dirty="0">
                <a:solidFill>
                  <a:srgbClr val="266EB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Das </a:t>
            </a:r>
            <a:r>
              <a:rPr lang="en-US" sz="1400" b="1" i="0" kern="1200" cap="none" baseline="0" dirty="0" err="1">
                <a:solidFill>
                  <a:srgbClr val="266EB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Königliche</a:t>
            </a:r>
            <a:r>
              <a:rPr lang="en-US" sz="1400" b="1" i="0" kern="1200" cap="none" baseline="0" dirty="0">
                <a:solidFill>
                  <a:srgbClr val="266EB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i="0" kern="1200" cap="none" baseline="0" dirty="0" err="1">
                <a:solidFill>
                  <a:srgbClr val="266EB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Meteorologische</a:t>
            </a:r>
            <a:r>
              <a:rPr lang="en-US" sz="1400" b="1" i="0" kern="1200" cap="none" baseline="0" dirty="0">
                <a:solidFill>
                  <a:srgbClr val="266EB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b="1" i="0" kern="1200" cap="none" baseline="0" dirty="0" err="1">
                <a:solidFill>
                  <a:srgbClr val="266EB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Institut</a:t>
            </a:r>
            <a:endParaRPr lang="en-US" sz="1400" b="1" i="0" kern="1200" cap="none" baseline="0" dirty="0">
              <a:solidFill>
                <a:srgbClr val="266EB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Royal Meteorological</a:t>
            </a:r>
            <a:r>
              <a:rPr lang="en-US" sz="140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Institute</a:t>
            </a: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jdelijke aanduiding voor tekst 3"/>
          <p:cNvSpPr txBox="1">
            <a:spLocks/>
          </p:cNvSpPr>
          <p:nvPr userDrawn="1"/>
        </p:nvSpPr>
        <p:spPr>
          <a:xfrm>
            <a:off x="3961319" y="2175408"/>
            <a:ext cx="3737930" cy="41871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377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The RMI provides reliable public service realized by empowered staff and based on research, innovation and continuity.</a:t>
            </a:r>
            <a:endParaRPr lang="fr-FR" sz="1200" kern="1200" baseline="0">
              <a:solidFill>
                <a:schemeClr val="tx1"/>
              </a:solidFill>
              <a:latin typeface="+mn-lt"/>
              <a:ea typeface="Verdana" charset="0"/>
              <a:cs typeface="Verdana" charset="0"/>
            </a:endParaRP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nl-NL" sz="1200" kern="1200" baseline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Het </a:t>
            </a:r>
            <a:r>
              <a:rPr lang="nl-NL" sz="1200" kern="1200" baseline="0" dirty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KMI verleent een betrouwbare dienstverlening aan het publiek en de overheid gebaseerd op onderzoek, innovatie en continuïteit.</a:t>
            </a: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Verdana" charset="0"/>
                <a:cs typeface="Verdana" charset="0"/>
              </a:rPr>
              <a:t>L'IRM fournit un service fiable basé sur la recherche, l'innovation et la continuité au public et aux autorités.</a:t>
            </a: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r>
              <a:rPr lang="de-DE" dirty="0"/>
              <a:t>Vertrauenswürdige Dienstleistungen für Öffentlichkeit und Behörden begründet auf Forschung, Innovation und Kontinuität.</a:t>
            </a:r>
            <a:endParaRPr lang="fr-FR" sz="1200" kern="1200" baseline="0" dirty="0">
              <a:solidFill>
                <a:schemeClr val="tx1"/>
              </a:solidFill>
              <a:latin typeface="+mn-lt"/>
              <a:ea typeface="Verdana" charset="0"/>
              <a:cs typeface="Verdana" charset="0"/>
            </a:endParaRPr>
          </a:p>
          <a:p>
            <a: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+mj-lt"/>
              <a:buNone/>
            </a:pPr>
            <a:endParaRPr lang="en-US" sz="1200" kern="1200" baseline="0" dirty="0">
              <a:solidFill>
                <a:schemeClr val="tx1"/>
              </a:solidFill>
              <a:latin typeface="+mn-lt"/>
              <a:ea typeface="Verdana" charset="0"/>
              <a:cs typeface="Verdana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E1BE1A8-55D5-42B2-B627-035B7283E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3" y="5533599"/>
            <a:ext cx="621691" cy="8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9144"/>
            <a:ext cx="12196294" cy="5984875"/>
          </a:xfrm>
          <a:prstGeom prst="rect">
            <a:avLst/>
          </a:prstGeo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20000" y="2206826"/>
            <a:ext cx="4023042" cy="590349"/>
          </a:xfrm>
          <a:prstGeom prst="rect">
            <a:avLst/>
          </a:prstGeom>
        </p:spPr>
        <p:txBody>
          <a:bodyPr tIns="36000" bIns="0"/>
          <a:lstStyle>
            <a:lvl1pPr>
              <a:defRPr sz="4000" strike="noStrike" baseline="0">
                <a:latin typeface="+mj-lt"/>
              </a:defRPr>
            </a:lvl1pPr>
          </a:lstStyle>
          <a:p>
            <a:r>
              <a:rPr lang="nl-NL" dirty="0"/>
              <a:t>Chapter title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10620000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>
            <a:lvl1pPr>
              <a:defRPr/>
            </a:lvl1pPr>
          </a:lstStyle>
          <a:p>
            <a:r>
              <a:rPr lang="nl-NL" dirty="0"/>
              <a:t>Title of the slide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 in grijs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702552" y="0"/>
            <a:ext cx="5489448" cy="584995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8" y="271686"/>
            <a:ext cx="3935152" cy="5083296"/>
          </a:xfrm>
          <a:prstGeom prst="rect">
            <a:avLst/>
          </a:prstGeom>
        </p:spPr>
        <p:txBody>
          <a:bodyPr tIns="144000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4703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5452200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8" y="1399032"/>
            <a:ext cx="3732544" cy="1965960"/>
          </a:xfrm>
          <a:prstGeom prst="rect">
            <a:avLst/>
          </a:prstGeo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6586056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8" y="3491280"/>
            <a:ext cx="3732544" cy="1965960"/>
          </a:xfrm>
          <a:prstGeom prst="rect">
            <a:avLst/>
          </a:prstGeo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18255" y="1"/>
            <a:ext cx="12196294" cy="5797296"/>
          </a:xfrm>
          <a:prstGeom prst="rect">
            <a:avLst/>
          </a:prstGeo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399031"/>
            <a:ext cx="5717498" cy="405820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20000" y="1399032"/>
            <a:ext cx="4748112" cy="405820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66EBF"/>
              </a:buClr>
              <a:buFont typeface="Arial" panose="020B0604020202020204" pitchFamily="34" charset="0"/>
              <a:buNone/>
              <a:defRPr sz="2400">
                <a:solidFill>
                  <a:srgbClr val="266EBF"/>
                </a:solidFill>
                <a:latin typeface="+mn-lt"/>
              </a:defRPr>
            </a:lvl1pPr>
            <a:lvl2pPr marL="296863" indent="-285750">
              <a:buClr>
                <a:srgbClr val="266EBF"/>
              </a:buClr>
              <a:buFont typeface="Arial" panose="020B0604020202020204" pitchFamily="34" charset="0"/>
              <a:buChar char="•"/>
              <a:defRPr sz="2000">
                <a:solidFill>
                  <a:srgbClr val="266EBF"/>
                </a:solidFill>
                <a:latin typeface="+mn-lt"/>
              </a:defRPr>
            </a:lvl2pPr>
            <a:lvl3pPr marL="736600" indent="-285750">
              <a:buClr>
                <a:srgbClr val="266EBF"/>
              </a:buClr>
              <a:buFont typeface="Arial" panose="020B0604020202020204" pitchFamily="34" charset="0"/>
              <a:buChar char="•"/>
              <a:defRPr sz="1800">
                <a:solidFill>
                  <a:srgbClr val="266EBF"/>
                </a:solidFill>
                <a:latin typeface="+mn-lt"/>
              </a:defRPr>
            </a:lvl3pPr>
            <a:lvl4pPr marL="1139825" indent="-285750">
              <a:buClr>
                <a:srgbClr val="266EBF"/>
              </a:buClr>
              <a:buFont typeface="Arial" panose="020B0604020202020204" pitchFamily="34" charset="0"/>
              <a:buChar char="•"/>
              <a:defRPr sz="1600">
                <a:solidFill>
                  <a:srgbClr val="266EBF"/>
                </a:solidFill>
                <a:latin typeface="+mn-lt"/>
              </a:defRPr>
            </a:lvl4pPr>
            <a:lvl5pPr marL="1416050" indent="-171450">
              <a:buClr>
                <a:srgbClr val="266EBF"/>
              </a:buClr>
              <a:buFont typeface="Arial" panose="020B0604020202020204" pitchFamily="34" charset="0"/>
              <a:buChar char="•"/>
              <a:defRPr sz="1400">
                <a:solidFill>
                  <a:srgbClr val="266EB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vierkante topics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1874520"/>
            <a:ext cx="3108556" cy="3109856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2000">
                <a:solidFill>
                  <a:schemeClr val="accent1"/>
                </a:solidFill>
                <a:latin typeface="+mn-lt"/>
              </a:defRPr>
            </a:lvl1pPr>
            <a:lvl2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2pPr>
            <a:lvl3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3pPr>
            <a:lvl4pPr marL="17463" indent="0" algn="ctr"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4pPr>
            <a:lvl5pPr marL="17463" indent="0" algn="ctr"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Title of the slide</a:t>
            </a:r>
          </a:p>
        </p:txBody>
      </p:sp>
      <p:sp>
        <p:nvSpPr>
          <p:cNvPr id="8" name="Tijdelijke aanduiding voor dianummer 8">
            <a:extLst>
              <a:ext uri="{FF2B5EF4-FFF2-40B4-BE49-F238E27FC236}">
                <a16:creationId xmlns="" xmlns:a16="http://schemas.microsoft.com/office/drawing/2014/main" id="{58CCFB04-B637-478E-8086-46400E9AF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65020" y="6314927"/>
            <a:ext cx="3474980" cy="36666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nl-NL" dirty="0"/>
              <a:t> </a:t>
            </a:r>
            <a:fld id="{2DAB09C5-3251-4B47-B002-D03712DC64C3}" type="slidenum">
              <a:rPr lang="nl-NL" smtClean="0"/>
              <a:pPr algn="r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1380744" y="271686"/>
            <a:ext cx="9959256" cy="62670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36000" rtlCol="0" anchor="ctr">
            <a:spAutoFit/>
          </a:bodyPr>
          <a:lstStyle/>
          <a:p>
            <a:r>
              <a:rPr lang="nl-NL" dirty="0"/>
              <a:t>Titel van de slide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0" y="5870448"/>
            <a:ext cx="12192000" cy="97316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860921" y="197963"/>
            <a:ext cx="0" cy="18193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0001839" y="3327662"/>
            <a:ext cx="2102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Author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Function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Institute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7" y="254595"/>
            <a:ext cx="501252" cy="6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3" r:id="rId2"/>
    <p:sldLayoutId id="2147483706" r:id="rId3"/>
    <p:sldLayoutId id="2147483709" r:id="rId4"/>
    <p:sldLayoutId id="2147483710" r:id="rId5"/>
    <p:sldLayoutId id="2147483704" r:id="rId6"/>
    <p:sldLayoutId id="2147483718" r:id="rId7"/>
    <p:sldLayoutId id="2147483725" r:id="rId8"/>
    <p:sldLayoutId id="2147483708" r:id="rId9"/>
    <p:sldLayoutId id="2147483711" r:id="rId10"/>
    <p:sldLayoutId id="2147483712" r:id="rId11"/>
    <p:sldLayoutId id="2147483723" r:id="rId12"/>
    <p:sldLayoutId id="2147483713" r:id="rId13"/>
    <p:sldLayoutId id="2147483714" r:id="rId14"/>
    <p:sldLayoutId id="2147483720" r:id="rId15"/>
    <p:sldLayoutId id="2147483727" r:id="rId16"/>
  </p:sldLayoutIdLst>
  <p:hf hdr="0" dt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4000" kern="1200" cap="none" baseline="0">
          <a:solidFill>
            <a:schemeClr val="bg1"/>
          </a:solidFill>
          <a:latin typeface="+mj-lt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296863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accent1"/>
        </a:buClr>
        <a:buSzPct val="9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736600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139825" indent="-285750" algn="l" defTabSz="914377" rtl="0" eaLnBrk="1" latinLnBrk="0" hangingPunct="1">
        <a:lnSpc>
          <a:spcPct val="9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lang="nl-NL" sz="1400" kern="1200" dirty="0" smtClean="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244600" indent="0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None/>
        <a:tabLst/>
        <a:defRPr sz="12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595A3-D788-4FBB-BC3B-0D02462DC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920" y="2023166"/>
            <a:ext cx="7455880" cy="2739333"/>
          </a:xfrm>
        </p:spPr>
        <p:txBody>
          <a:bodyPr/>
          <a:lstStyle/>
          <a:p>
            <a:r>
              <a:rPr lang="en-US" dirty="0"/>
              <a:t>Status of the homogenization activity of the global </a:t>
            </a:r>
            <a:r>
              <a:rPr lang="en-US" dirty="0" err="1"/>
              <a:t>ozonesonde</a:t>
            </a:r>
            <a:r>
              <a:rPr lang="en-US" dirty="0"/>
              <a:t> network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E391BA-553A-4C60-802A-F6E77BE23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994" y="5124506"/>
            <a:ext cx="9903805" cy="1175709"/>
          </a:xfrm>
        </p:spPr>
        <p:txBody>
          <a:bodyPr/>
          <a:lstStyle/>
          <a:p>
            <a:r>
              <a:rPr lang="en-US" dirty="0"/>
              <a:t>R. Van Malderen, H.G.J. Smit, A.M. Thompson, R. Stauffer, D. </a:t>
            </a:r>
            <a:r>
              <a:rPr lang="en-US" dirty="0" err="1"/>
              <a:t>Kollonige</a:t>
            </a:r>
            <a:r>
              <a:rPr lang="en-US" dirty="0"/>
              <a:t>,                         D. </a:t>
            </a:r>
            <a:r>
              <a:rPr lang="en-US" dirty="0" err="1"/>
              <a:t>Tarasick</a:t>
            </a:r>
            <a:r>
              <a:rPr lang="en-US" dirty="0"/>
              <a:t>, B. Johnson, and ASOPOS panel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134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FA6FEA2-1C22-40B4-A951-8BBE33EBBE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6963" y="6315075"/>
            <a:ext cx="3475037" cy="366713"/>
          </a:xfrm>
          <a:prstGeom prst="rect">
            <a:avLst/>
          </a:prstGeom>
        </p:spPr>
        <p:txBody>
          <a:bodyPr/>
          <a:lstStyle/>
          <a:p>
            <a:pPr algn="r"/>
            <a:fld id="{2DAB09C5-3251-4B47-B002-D03712DC64C3}" type="slidenum">
              <a:rPr lang="nl-NL" smtClean="0"/>
              <a:pPr algn="r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271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0B7B31-0ABF-40D4-8E8B-4C7D9070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274320"/>
            <a:ext cx="9959256" cy="630936"/>
          </a:xfrm>
        </p:spPr>
        <p:txBody>
          <a:bodyPr/>
          <a:lstStyle/>
          <a:p>
            <a:r>
              <a:rPr lang="en-US" sz="3200" dirty="0"/>
              <a:t>Evolution of improving QA/QC for Ozone </a:t>
            </a:r>
            <a:r>
              <a:rPr lang="en-US" sz="3200" dirty="0" err="1"/>
              <a:t>Sondes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E04595-9BFB-4F03-B9B6-FC4FF70DB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DAB09C5-3251-4B47-B002-D03712DC64C3}" type="slidenum">
              <a:rPr lang="nl-NL" smtClean="0"/>
              <a:pPr algn="r"/>
              <a:t>2</a:t>
            </a:fld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A399C3-4BD9-7E40-A055-7D84CE836A9E}"/>
              </a:ext>
            </a:extLst>
          </p:cNvPr>
          <p:cNvSpPr txBox="1"/>
          <p:nvPr/>
        </p:nvSpPr>
        <p:spPr>
          <a:xfrm>
            <a:off x="578069" y="1124607"/>
            <a:ext cx="75043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rgbClr val="00B050"/>
                </a:solidFill>
              </a:rPr>
              <a:t>ASOPOS 1.0: Establishing SOP 1.0 (GAW Report#201)</a:t>
            </a:r>
          </a:p>
          <a:p>
            <a:pPr lvl="1"/>
            <a:r>
              <a:rPr lang="x-none" dirty="0">
                <a:solidFill>
                  <a:srgbClr val="266EBF"/>
                </a:solidFill>
              </a:rPr>
              <a:t>The “old” SOP’s pre-formulated after JOSIE 2000, which have been tested in BESOS </a:t>
            </a:r>
            <a:r>
              <a:rPr lang="x-none">
                <a:solidFill>
                  <a:srgbClr val="266EBF"/>
                </a:solidFill>
              </a:rPr>
              <a:t>in </a:t>
            </a:r>
            <a:r>
              <a:rPr lang="x-none" smtClean="0">
                <a:solidFill>
                  <a:srgbClr val="266EBF"/>
                </a:solidFill>
              </a:rPr>
              <a:t>2004, </a:t>
            </a:r>
            <a:r>
              <a:rPr lang="x-none" dirty="0">
                <a:solidFill>
                  <a:srgbClr val="266EBF"/>
                </a:solidFill>
              </a:rPr>
              <a:t>and </a:t>
            </a:r>
            <a:r>
              <a:rPr lang="x-none">
                <a:solidFill>
                  <a:srgbClr val="266EBF"/>
                </a:solidFill>
              </a:rPr>
              <a:t>formulated </a:t>
            </a:r>
            <a:r>
              <a:rPr lang="x-none" smtClean="0">
                <a:solidFill>
                  <a:srgbClr val="266EBF"/>
                </a:solidFill>
              </a:rPr>
              <a:t>and </a:t>
            </a:r>
            <a:r>
              <a:rPr lang="en-US" dirty="0" smtClean="0">
                <a:solidFill>
                  <a:srgbClr val="266EBF"/>
                </a:solidFill>
              </a:rPr>
              <a:t>unanimously agreed </a:t>
            </a:r>
            <a:r>
              <a:rPr lang="x-none" smtClean="0">
                <a:solidFill>
                  <a:srgbClr val="266EBF"/>
                </a:solidFill>
              </a:rPr>
              <a:t>by </a:t>
            </a:r>
            <a:r>
              <a:rPr lang="x-none" dirty="0">
                <a:solidFill>
                  <a:srgbClr val="266EBF"/>
                </a:solidFill>
              </a:rPr>
              <a:t>ASOPOS 1.0 Panel in September </a:t>
            </a:r>
            <a:r>
              <a:rPr lang="x-none" dirty="0">
                <a:solidFill>
                  <a:srgbClr val="266EBF"/>
                </a:solidFill>
                <a:ea typeface="Verdana" charset="0"/>
                <a:cs typeface="Verdana" charset="0"/>
              </a:rPr>
              <a:t>2004 at FZJ, Juelich </a:t>
            </a:r>
            <a:r>
              <a:rPr lang="x-none" dirty="0">
                <a:solidFill>
                  <a:srgbClr val="266EBF"/>
                </a:solidFill>
              </a:rPr>
              <a:t>(Germany)</a:t>
            </a:r>
          </a:p>
          <a:p>
            <a:pPr lvl="1"/>
            <a:r>
              <a:rPr lang="x-none" dirty="0">
                <a:solidFill>
                  <a:srgbClr val="FF0000"/>
                </a:solidFill>
              </a:rPr>
              <a:t>Achievement: 10 % uncertainty in the global network</a:t>
            </a:r>
          </a:p>
          <a:p>
            <a:endParaRPr lang="x-none" b="1" dirty="0">
              <a:solidFill>
                <a:prstClr val="black"/>
              </a:solidFill>
              <a:latin typeface="Arial"/>
            </a:endParaRPr>
          </a:p>
          <a:p>
            <a:endParaRPr lang="x-none" b="1" dirty="0">
              <a:solidFill>
                <a:prstClr val="black"/>
              </a:solidFill>
              <a:latin typeface="Arial"/>
            </a:endParaRPr>
          </a:p>
          <a:p>
            <a:endParaRPr lang="x-none" b="1" dirty="0">
              <a:solidFill>
                <a:prstClr val="black"/>
              </a:solidFill>
              <a:latin typeface="Arial"/>
            </a:endParaRPr>
          </a:p>
          <a:p>
            <a:r>
              <a:rPr lang="x-none" b="1" dirty="0">
                <a:solidFill>
                  <a:srgbClr val="00B050"/>
                </a:solidFill>
              </a:rPr>
              <a:t>O3S_DQA: Homogenisation of the long term O3S-Data of the global network  (2012……)</a:t>
            </a:r>
          </a:p>
          <a:p>
            <a:pPr lvl="1"/>
            <a:r>
              <a:rPr lang="x-none" dirty="0">
                <a:solidFill>
                  <a:srgbClr val="266EBF"/>
                </a:solidFill>
              </a:rPr>
              <a:t>JOSIE 2000 and BESOS 2004 clearly shown that the global (O3S) network is suffering bias </a:t>
            </a:r>
            <a:r>
              <a:rPr lang="x-none">
                <a:solidFill>
                  <a:srgbClr val="266EBF"/>
                </a:solidFill>
              </a:rPr>
              <a:t>effects </a:t>
            </a:r>
            <a:r>
              <a:rPr lang="x-none" smtClean="0">
                <a:solidFill>
                  <a:srgbClr val="266EBF"/>
                </a:solidFill>
              </a:rPr>
              <a:t>e.g</a:t>
            </a:r>
            <a:r>
              <a:rPr lang="x-none" dirty="0">
                <a:solidFill>
                  <a:srgbClr val="266EBF"/>
                </a:solidFill>
              </a:rPr>
              <a:t>. through the use of different ECC sonde types together with different sensing solution types (SST’s)</a:t>
            </a:r>
          </a:p>
          <a:p>
            <a:pPr lvl="1"/>
            <a:r>
              <a:rPr lang="x-none" dirty="0">
                <a:solidFill>
                  <a:srgbClr val="FF0000"/>
                </a:solidFill>
              </a:rPr>
              <a:t>Achievement:  Reduction uncertainty in global network over 1980-2015 from 10-20% down to 5-10%</a:t>
            </a:r>
          </a:p>
          <a:p>
            <a:r>
              <a:rPr lang="x-none" sz="1600" i="1" dirty="0">
                <a:solidFill>
                  <a:srgbClr val="266EBF"/>
                </a:solidFill>
              </a:rPr>
              <a:t>Tarasick et al, AMT, 2016; Van Malderen et al., AMT, 2016, Witte et al., JGR 2017, 2018 A&amp;B, 2019; Sterling et al., AMT, 2018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EFDC3A46-DFF3-CD47-8C5C-8464AB93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7453" y="1051037"/>
            <a:ext cx="2232794" cy="2627778"/>
          </a:xfrm>
          <a:prstGeom prst="rect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573088AD-7764-774E-98F1-4C642608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7452" y="3820758"/>
            <a:ext cx="2232795" cy="2627779"/>
          </a:xfrm>
          <a:prstGeom prst="rect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</p:spPr>
      </p:pic>
      <p:sp>
        <p:nvSpPr>
          <p:cNvPr id="2" name="Horizontal Scroll 1"/>
          <p:cNvSpPr/>
          <p:nvPr/>
        </p:nvSpPr>
        <p:spPr>
          <a:xfrm>
            <a:off x="152578" y="1586368"/>
            <a:ext cx="802675" cy="858108"/>
          </a:xfrm>
          <a:prstGeom prst="horizontalScroll">
            <a:avLst/>
          </a:prstGeom>
          <a:solidFill>
            <a:schemeClr val="bg1"/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a typeface="Verdana" charset="0"/>
                <a:cs typeface="Verdana" charset="0"/>
              </a:rPr>
              <a:t>2004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123918" y="4137813"/>
            <a:ext cx="802675" cy="858108"/>
          </a:xfrm>
          <a:prstGeom prst="horizontalScroll">
            <a:avLst/>
          </a:prstGeom>
          <a:solidFill>
            <a:schemeClr val="bg1"/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a typeface="Verdana" charset="0"/>
                <a:cs typeface="Verdana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73116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47E9CB-9B5B-D84A-9342-F48C21AD6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nl-NL"/>
              <a:t> </a:t>
            </a:r>
            <a:fld id="{2DAB09C5-3251-4B47-B002-D03712DC64C3}" type="slidenum">
              <a:rPr lang="nl-NL" smtClean="0"/>
              <a:pPr algn="r"/>
              <a:t>3</a:t>
            </a:fld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B15300-A112-C34C-AD32-00755F7F4909}"/>
              </a:ext>
            </a:extLst>
          </p:cNvPr>
          <p:cNvSpPr/>
          <p:nvPr/>
        </p:nvSpPr>
        <p:spPr>
          <a:xfrm>
            <a:off x="9588388" y="5478326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6FF77C7B-ADA6-5E46-9180-28E4FDA12EF4}"/>
              </a:ext>
            </a:extLst>
          </p:cNvPr>
          <p:cNvSpPr txBox="1"/>
          <p:nvPr/>
        </p:nvSpPr>
        <p:spPr>
          <a:xfrm>
            <a:off x="576072" y="1092058"/>
            <a:ext cx="91450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>
                <a:solidFill>
                  <a:srgbClr val="00B050"/>
                </a:solidFill>
              </a:rPr>
              <a:t>JOSIE </a:t>
            </a:r>
            <a:r>
              <a:rPr lang="en-US" b="1" dirty="0">
                <a:solidFill>
                  <a:srgbClr val="00B050"/>
                </a:solidFill>
              </a:rPr>
              <a:t>2017 SHADOZ: QA on Tropical O3S Capabilities + New SST + </a:t>
            </a:r>
            <a:r>
              <a:rPr lang="en-US" b="1" dirty="0" smtClean="0">
                <a:solidFill>
                  <a:srgbClr val="00B050"/>
                </a:solidFill>
              </a:rPr>
              <a:t>SOP’s</a:t>
            </a:r>
          </a:p>
          <a:p>
            <a:pPr lvl="1"/>
            <a:r>
              <a:rPr lang="en-US" b="1" dirty="0" smtClean="0">
                <a:solidFill>
                  <a:srgbClr val="266EBF"/>
                </a:solidFill>
              </a:rPr>
              <a:t>	</a:t>
            </a:r>
            <a:r>
              <a:rPr lang="x-none" b="1" smtClean="0">
                <a:solidFill>
                  <a:srgbClr val="266EBF"/>
                </a:solidFill>
              </a:rPr>
              <a:t>Achievement</a:t>
            </a:r>
            <a:r>
              <a:rPr lang="x-none" b="1" dirty="0">
                <a:solidFill>
                  <a:srgbClr val="266EBF"/>
                </a:solidFill>
              </a:rPr>
              <a:t>:</a:t>
            </a:r>
            <a:r>
              <a:rPr lang="x-none" dirty="0">
                <a:solidFill>
                  <a:srgbClr val="266EBF"/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x-none">
                <a:solidFill>
                  <a:srgbClr val="FF0000"/>
                </a:solidFill>
              </a:rPr>
              <a:t>Confirmation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x-none" smtClean="0">
                <a:solidFill>
                  <a:srgbClr val="FF0000"/>
                </a:solidFill>
              </a:rPr>
              <a:t>overal </a:t>
            </a:r>
            <a:r>
              <a:rPr lang="x-none" dirty="0">
                <a:solidFill>
                  <a:srgbClr val="FF0000"/>
                </a:solidFill>
              </a:rPr>
              <a:t>uncertainty </a:t>
            </a:r>
            <a:r>
              <a:rPr lang="x-none">
                <a:solidFill>
                  <a:srgbClr val="FF0000"/>
                </a:solidFill>
              </a:rPr>
              <a:t>5-10</a:t>
            </a:r>
            <a:r>
              <a:rPr lang="x-none" smtClean="0">
                <a:solidFill>
                  <a:srgbClr val="FF0000"/>
                </a:solidFill>
              </a:rPr>
              <a:t>%</a:t>
            </a:r>
            <a:r>
              <a:rPr lang="en-US" dirty="0" smtClean="0">
                <a:solidFill>
                  <a:srgbClr val="266EBF"/>
                </a:solidFill>
              </a:rPr>
              <a:t>,</a:t>
            </a:r>
            <a:r>
              <a:rPr lang="x-none" smtClean="0">
                <a:solidFill>
                  <a:srgbClr val="266EBF"/>
                </a:solidFill>
              </a:rPr>
              <a:t> </a:t>
            </a:r>
            <a:r>
              <a:rPr lang="x-none" dirty="0">
                <a:solidFill>
                  <a:srgbClr val="266EBF"/>
                </a:solidFill>
              </a:rPr>
              <a:t>but better homogenized SOP’s are </a:t>
            </a:r>
            <a:r>
              <a:rPr lang="x-none">
                <a:solidFill>
                  <a:srgbClr val="266EBF"/>
                </a:solidFill>
              </a:rPr>
              <a:t>necessary </a:t>
            </a:r>
            <a:r>
              <a:rPr lang="en-US" dirty="0" smtClean="0">
                <a:solidFill>
                  <a:srgbClr val="266EBF"/>
                </a:solidFill>
              </a:rPr>
              <a:t>for </a:t>
            </a:r>
            <a:r>
              <a:rPr lang="x-none" smtClean="0">
                <a:solidFill>
                  <a:srgbClr val="266EBF"/>
                </a:solidFill>
              </a:rPr>
              <a:t>an </a:t>
            </a:r>
            <a:r>
              <a:rPr lang="x-none" dirty="0">
                <a:solidFill>
                  <a:srgbClr val="266EBF"/>
                </a:solidFill>
              </a:rPr>
              <a:t>uncertainty of 5% (claimed by satellite data community)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266EBF"/>
                </a:solidFill>
              </a:rPr>
              <a:t>Better time response resolving and correction of background evolution in course of the </a:t>
            </a:r>
            <a:r>
              <a:rPr lang="x-none">
                <a:solidFill>
                  <a:srgbClr val="266EBF"/>
                </a:solidFill>
              </a:rPr>
              <a:t>sounding </a:t>
            </a:r>
            <a:endParaRPr lang="x-none" dirty="0">
              <a:solidFill>
                <a:srgbClr val="266EBF"/>
              </a:solidFill>
            </a:endParaRPr>
          </a:p>
          <a:p>
            <a:pPr lvl="1"/>
            <a:r>
              <a:rPr lang="x-none" sz="2000" i="1" dirty="0">
                <a:solidFill>
                  <a:srgbClr val="266EBF"/>
                </a:solidFill>
              </a:rPr>
              <a:t>Thompson &amp; Smit et al., BAMS, 2019</a:t>
            </a:r>
          </a:p>
          <a:p>
            <a:pPr lvl="1"/>
            <a:endParaRPr lang="x-none" dirty="0"/>
          </a:p>
          <a:p>
            <a:pPr lvl="1"/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5C7E3A-6222-9140-80E5-4FA0A5302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6"/>
          <a:stretch/>
        </p:blipFill>
        <p:spPr>
          <a:xfrm>
            <a:off x="6499264" y="3181941"/>
            <a:ext cx="3815270" cy="3250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246C00-17EF-3945-B5F9-E513E99E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51" y="3130075"/>
            <a:ext cx="3924300" cy="32512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="" xmlns:a16="http://schemas.microsoft.com/office/drawing/2014/main" id="{1D0B7B31-0ABF-40D4-8E8B-4C7D9070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274320"/>
            <a:ext cx="9959256" cy="630936"/>
          </a:xfrm>
        </p:spPr>
        <p:txBody>
          <a:bodyPr/>
          <a:lstStyle/>
          <a:p>
            <a:r>
              <a:rPr lang="en-US" sz="3200" dirty="0"/>
              <a:t>Evolution of improving QA/QC for Ozone </a:t>
            </a:r>
            <a:r>
              <a:rPr lang="en-US" sz="3200" dirty="0" err="1"/>
              <a:t>Sondes</a:t>
            </a:r>
            <a:r>
              <a:rPr lang="en-US" sz="3200" dirty="0"/>
              <a:t> 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395508" y="1711609"/>
            <a:ext cx="802675" cy="858108"/>
          </a:xfrm>
          <a:prstGeom prst="horizontalScroll">
            <a:avLst/>
          </a:prstGeom>
          <a:solidFill>
            <a:schemeClr val="bg1"/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a typeface="Verdana" charset="0"/>
                <a:cs typeface="Verdana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1456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E04595-9BFB-4F03-B9B6-FC4FF70DB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DAB09C5-3251-4B47-B002-D03712DC64C3}" type="slidenum">
              <a:rPr lang="nl-NL" smtClean="0"/>
              <a:pPr algn="r"/>
              <a:t>4</a:t>
            </a:fld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66E9A2-C1E4-6745-93AB-26B041AD3E35}"/>
              </a:ext>
            </a:extLst>
          </p:cNvPr>
          <p:cNvSpPr txBox="1"/>
          <p:nvPr/>
        </p:nvSpPr>
        <p:spPr>
          <a:xfrm>
            <a:off x="852000" y="1324303"/>
            <a:ext cx="5418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rgbClr val="00B050"/>
                </a:solidFill>
              </a:rPr>
              <a:t>ASOPOS 2.0: Establishing new SOP’s 2.0</a:t>
            </a:r>
          </a:p>
          <a:p>
            <a:pPr lvl="1"/>
            <a:r>
              <a:rPr lang="x-none" b="1" dirty="0">
                <a:solidFill>
                  <a:srgbClr val="266EBF"/>
                </a:solidFill>
              </a:rPr>
              <a:t>Goal: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FF0000"/>
                </a:solidFill>
              </a:rPr>
              <a:t>Uncertainty of 5 % </a:t>
            </a:r>
            <a:r>
              <a:rPr lang="x-none" dirty="0">
                <a:solidFill>
                  <a:srgbClr val="266EBF"/>
                </a:solidFill>
              </a:rPr>
              <a:t>in the global network through the use of a single coherent set of SOP’s on preparation, meta-data &amp; data-processing at all </a:t>
            </a:r>
            <a:r>
              <a:rPr lang="x-none">
                <a:solidFill>
                  <a:srgbClr val="266EBF"/>
                </a:solidFill>
              </a:rPr>
              <a:t>ozonesounding stations </a:t>
            </a:r>
            <a:r>
              <a:rPr lang="x-none" dirty="0">
                <a:solidFill>
                  <a:srgbClr val="266EBF"/>
                </a:solidFill>
              </a:rPr>
              <a:t>in the global network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266EBF"/>
                </a:solidFill>
              </a:rPr>
              <a:t>To establish a more effective QA-system on data quality control through quasi-continuous data screening and alerting on sudden artifacts in the global network </a:t>
            </a:r>
          </a:p>
          <a:p>
            <a:endParaRPr lang="x-none" b="1" dirty="0">
              <a:solidFill>
                <a:srgbClr val="266EBF"/>
              </a:solidFill>
            </a:endParaRPr>
          </a:p>
          <a:p>
            <a:r>
              <a:rPr lang="x-none" b="1" dirty="0">
                <a:solidFill>
                  <a:srgbClr val="266EBF"/>
                </a:solidFill>
              </a:rPr>
              <a:t>Time Line ASOPOS 2.0 Report: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x-none" dirty="0">
                <a:solidFill>
                  <a:srgbClr val="266EBF"/>
                </a:solidFill>
              </a:rPr>
              <a:t>Ready for review : July 2020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x-none" dirty="0">
                <a:solidFill>
                  <a:srgbClr val="266EBF"/>
                </a:solidFill>
              </a:rPr>
              <a:t>Access WMO-Public Server: Fall 2020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x-none" dirty="0">
                <a:solidFill>
                  <a:srgbClr val="266EBF"/>
                </a:solidFill>
              </a:rPr>
              <a:t>Printed: Beginning of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0A94897-6E51-F048-BBEC-91D116DD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793" y="1095554"/>
            <a:ext cx="4321735" cy="5224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4" y="274320"/>
            <a:ext cx="9959256" cy="630936"/>
          </a:xfrm>
        </p:spPr>
        <p:txBody>
          <a:bodyPr/>
          <a:lstStyle/>
          <a:p>
            <a:r>
              <a:rPr lang="en-US" sz="3200" dirty="0"/>
              <a:t>Evolution of improving QA/QC for Ozone </a:t>
            </a:r>
            <a:r>
              <a:rPr lang="en-US" sz="3200" dirty="0" err="1"/>
              <a:t>Sondes</a:t>
            </a:r>
            <a:r>
              <a:rPr lang="en-US" sz="3200" dirty="0"/>
              <a:t> 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241607" y="2761757"/>
            <a:ext cx="802675" cy="858108"/>
          </a:xfrm>
          <a:prstGeom prst="horizontalScroll">
            <a:avLst/>
          </a:prstGeom>
          <a:solidFill>
            <a:schemeClr val="bg1"/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ea typeface="Verdana" charset="0"/>
                <a:cs typeface="Verdana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4190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9" y="1237977"/>
            <a:ext cx="3586162" cy="264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0B7B31-0ABF-40D4-8E8B-4C7D9070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O3S-DQA: principles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E04595-9BFB-4F03-B9B6-FC4FF70DB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DAB09C5-3251-4B47-B002-D03712DC64C3}" type="slidenum">
              <a:rPr lang="nl-NL" smtClean="0"/>
              <a:pPr algn="r"/>
              <a:t>5</a:t>
            </a:fld>
            <a:endParaRPr lang="nl-NL" dirty="0"/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171644" y="1218057"/>
            <a:ext cx="6600631" cy="533971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correcting for changes in …</a:t>
            </a:r>
          </a:p>
          <a:p>
            <a:pPr marL="639763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ECC </a:t>
            </a:r>
            <a:r>
              <a:rPr lang="en-US" dirty="0" err="1"/>
              <a:t>ozonesonde</a:t>
            </a:r>
            <a:r>
              <a:rPr lang="en-US" dirty="0"/>
              <a:t> type (SPC, EN-SCI)</a:t>
            </a:r>
          </a:p>
          <a:p>
            <a:pPr marL="639763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sensing solution strength/volume</a:t>
            </a:r>
          </a:p>
          <a:p>
            <a:pPr marL="639763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“pump” temperature measurements</a:t>
            </a:r>
          </a:p>
          <a:p>
            <a:pPr marL="639763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pre-flight procedures </a:t>
            </a:r>
            <a:r>
              <a:rPr lang="en-US" sz="1800" dirty="0"/>
              <a:t>(background current,                      pump flow rate)</a:t>
            </a:r>
          </a:p>
          <a:p>
            <a:pPr marL="639763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post-processing  </a:t>
            </a:r>
            <a:r>
              <a:rPr lang="en-US" sz="1800" dirty="0"/>
              <a:t>(pump efficiency correction tables, total ozone normalization,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estimation of uncertainties for every ozone partial pressure measurement</a:t>
            </a:r>
          </a:p>
          <a:p>
            <a:r>
              <a:rPr lang="en-US" b="1" dirty="0">
                <a:sym typeface="Wingdings" panose="05000000000000000000" pitchFamily="2" charset="2"/>
              </a:rPr>
              <a:t> reduce uncertainty from 10-20% to 5-10%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99" y="1333501"/>
            <a:ext cx="3468823" cy="250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3966330"/>
            <a:ext cx="5191125" cy="28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967663" y="1033047"/>
            <a:ext cx="218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66EBF"/>
                </a:solidFill>
                <a:ea typeface="Verdana" charset="0"/>
                <a:cs typeface="Verdana" charset="0"/>
              </a:rPr>
              <a:t>Witte et al., JGR, 2017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10663" y="3871497"/>
            <a:ext cx="218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66EBF"/>
                </a:solidFill>
                <a:ea typeface="Verdana" charset="0"/>
                <a:cs typeface="Verdana" charset="0"/>
              </a:rPr>
              <a:t>Witte et al., JGR, 2018</a:t>
            </a:r>
          </a:p>
        </p:txBody>
      </p:sp>
    </p:spTree>
    <p:extLst>
      <p:ext uri="{BB962C8B-B14F-4D97-AF65-F5344CB8AC3E}">
        <p14:creationId xmlns:p14="http://schemas.microsoft.com/office/powerpoint/2010/main" val="204176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0B7B31-0ABF-40D4-8E8B-4C7D9070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O3S-DQA: status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E04595-9BFB-4F03-B9B6-FC4FF70DB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65020" y="6143477"/>
            <a:ext cx="3474980" cy="366669"/>
          </a:xfrm>
        </p:spPr>
        <p:txBody>
          <a:bodyPr/>
          <a:lstStyle/>
          <a:p>
            <a:pPr algn="r"/>
            <a:fld id="{2DAB09C5-3251-4B47-B002-D03712DC64C3}" type="slidenum">
              <a:rPr lang="nl-NL" smtClean="0"/>
              <a:pPr algn="r"/>
              <a:t>6</a:t>
            </a:fld>
            <a:endParaRPr lang="nl-NL" dirty="0"/>
          </a:p>
        </p:txBody>
      </p:sp>
      <p:pic>
        <p:nvPicPr>
          <p:cNvPr id="7" name="image12.png" descr="A close up of a map&#10;&#10;Description automatically generated"/>
          <p:cNvPicPr/>
          <p:nvPr/>
        </p:nvPicPr>
        <p:blipFill>
          <a:blip r:embed="rId2"/>
          <a:srcRect l="2090" r="-664"/>
          <a:stretch>
            <a:fillRect/>
          </a:stretch>
        </p:blipFill>
        <p:spPr>
          <a:xfrm>
            <a:off x="-21596" y="1141300"/>
            <a:ext cx="9164768" cy="5368846"/>
          </a:xfrm>
          <a:prstGeom prst="rect">
            <a:avLst/>
          </a:prstGeom>
          <a:ln/>
        </p:spPr>
      </p:pic>
      <p:grpSp>
        <p:nvGrpSpPr>
          <p:cNvPr id="2" name="Group 1"/>
          <p:cNvGrpSpPr/>
          <p:nvPr/>
        </p:nvGrpSpPr>
        <p:grpSpPr>
          <a:xfrm>
            <a:off x="2252663" y="1125554"/>
            <a:ext cx="9880985" cy="5384591"/>
            <a:chOff x="2252663" y="1297004"/>
            <a:chExt cx="9880985" cy="5384591"/>
          </a:xfrm>
        </p:grpSpPr>
        <p:sp>
          <p:nvSpPr>
            <p:cNvPr id="8" name="Text Placeholder 15"/>
            <p:cNvSpPr txBox="1">
              <a:spLocks/>
            </p:cNvSpPr>
            <p:nvPr/>
          </p:nvSpPr>
          <p:spPr>
            <a:xfrm>
              <a:off x="8210549" y="1297004"/>
              <a:ext cx="3923099" cy="5384591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266EBF"/>
                </a:buClr>
                <a:buFont typeface="Arial" panose="020B0604020202020204" pitchFamily="34" charset="0"/>
                <a:buNone/>
                <a:defRPr sz="2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1pPr>
              <a:lvl2pPr marL="296863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2pPr>
              <a:lvl3pPr marL="736600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3pPr>
              <a:lvl4pPr marL="1139825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lang="nl-NL" sz="16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4pPr>
              <a:lvl5pPr marL="1416050" indent="-1714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sz="1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FF0000"/>
                  </a:solidFill>
                </a:rPr>
                <a:t>Canadian network (10 sites)</a:t>
              </a:r>
              <a:r>
                <a:rPr lang="en-US" sz="1800" dirty="0">
                  <a:solidFill>
                    <a:srgbClr val="FF0000"/>
                  </a:solidFill>
                </a:rPr>
                <a:t>                               </a:t>
              </a:r>
              <a:r>
                <a:rPr lang="en-US" sz="1800" i="1" dirty="0" err="1">
                  <a:solidFill>
                    <a:srgbClr val="FF0000"/>
                  </a:solidFill>
                </a:rPr>
                <a:t>Tarasick</a:t>
              </a:r>
              <a:r>
                <a:rPr lang="en-US" sz="1800" i="1" dirty="0">
                  <a:solidFill>
                    <a:srgbClr val="FF0000"/>
                  </a:solidFill>
                </a:rPr>
                <a:t> et al., AMT, 2016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2252663" y="1866900"/>
              <a:ext cx="1333500" cy="985838"/>
            </a:xfrm>
            <a:custGeom>
              <a:avLst/>
              <a:gdLst>
                <a:gd name="connsiteX0" fmla="*/ 1271587 w 1333500"/>
                <a:gd name="connsiteY0" fmla="*/ 0 h 985838"/>
                <a:gd name="connsiteX1" fmla="*/ 695325 w 1333500"/>
                <a:gd name="connsiteY1" fmla="*/ 4763 h 985838"/>
                <a:gd name="connsiteX2" fmla="*/ 0 w 1333500"/>
                <a:gd name="connsiteY2" fmla="*/ 857250 h 985838"/>
                <a:gd name="connsiteX3" fmla="*/ 704850 w 1333500"/>
                <a:gd name="connsiteY3" fmla="*/ 857250 h 985838"/>
                <a:gd name="connsiteX4" fmla="*/ 795337 w 1333500"/>
                <a:gd name="connsiteY4" fmla="*/ 952500 h 985838"/>
                <a:gd name="connsiteX5" fmla="*/ 1033462 w 1333500"/>
                <a:gd name="connsiteY5" fmla="*/ 919163 h 985838"/>
                <a:gd name="connsiteX6" fmla="*/ 1238250 w 1333500"/>
                <a:gd name="connsiteY6" fmla="*/ 985838 h 985838"/>
                <a:gd name="connsiteX7" fmla="*/ 1333500 w 1333500"/>
                <a:gd name="connsiteY7" fmla="*/ 623888 h 985838"/>
                <a:gd name="connsiteX8" fmla="*/ 928687 w 1333500"/>
                <a:gd name="connsiteY8" fmla="*/ 152400 h 985838"/>
                <a:gd name="connsiteX9" fmla="*/ 1300162 w 1333500"/>
                <a:gd name="connsiteY9" fmla="*/ 157163 h 985838"/>
                <a:gd name="connsiteX10" fmla="*/ 1271587 w 1333500"/>
                <a:gd name="connsiteY10" fmla="*/ 0 h 985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0" h="985838">
                  <a:moveTo>
                    <a:pt x="1271587" y="0"/>
                  </a:moveTo>
                  <a:lnTo>
                    <a:pt x="695325" y="4763"/>
                  </a:lnTo>
                  <a:lnTo>
                    <a:pt x="0" y="857250"/>
                  </a:lnTo>
                  <a:lnTo>
                    <a:pt x="704850" y="857250"/>
                  </a:lnTo>
                  <a:lnTo>
                    <a:pt x="795337" y="952500"/>
                  </a:lnTo>
                  <a:lnTo>
                    <a:pt x="1033462" y="919163"/>
                  </a:lnTo>
                  <a:lnTo>
                    <a:pt x="1238250" y="985838"/>
                  </a:lnTo>
                  <a:lnTo>
                    <a:pt x="1333500" y="623888"/>
                  </a:lnTo>
                  <a:lnTo>
                    <a:pt x="928687" y="152400"/>
                  </a:lnTo>
                  <a:lnTo>
                    <a:pt x="1300162" y="157163"/>
                  </a:lnTo>
                  <a:lnTo>
                    <a:pt x="1271587" y="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19238" y="6419850"/>
            <a:ext cx="5957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A0"/>
                </a:solidFill>
                <a:ea typeface="Verdana" charset="0"/>
                <a:cs typeface="Verdana" charset="0"/>
              </a:rPr>
              <a:t>Fig. taken from the ASOPOS 2.0 report, courtesy of A. Thompson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08300" y="1925655"/>
            <a:ext cx="9225348" cy="4274484"/>
            <a:chOff x="2908300" y="1925655"/>
            <a:chExt cx="9225348" cy="4274484"/>
          </a:xfrm>
        </p:grpSpPr>
        <p:sp>
          <p:nvSpPr>
            <p:cNvPr id="11" name="Freeform 10"/>
            <p:cNvSpPr/>
            <p:nvPr/>
          </p:nvSpPr>
          <p:spPr>
            <a:xfrm>
              <a:off x="2908300" y="2933700"/>
              <a:ext cx="3743325" cy="1149350"/>
            </a:xfrm>
            <a:custGeom>
              <a:avLst/>
              <a:gdLst>
                <a:gd name="connsiteX0" fmla="*/ 3505200 w 3505200"/>
                <a:gd name="connsiteY0" fmla="*/ 0 h 1149350"/>
                <a:gd name="connsiteX1" fmla="*/ 3505200 w 3505200"/>
                <a:gd name="connsiteY1" fmla="*/ 406400 h 1149350"/>
                <a:gd name="connsiteX2" fmla="*/ 3333750 w 3505200"/>
                <a:gd name="connsiteY2" fmla="*/ 717550 h 1149350"/>
                <a:gd name="connsiteX3" fmla="*/ 2476500 w 3505200"/>
                <a:gd name="connsiteY3" fmla="*/ 1136650 h 1149350"/>
                <a:gd name="connsiteX4" fmla="*/ 1739900 w 3505200"/>
                <a:gd name="connsiteY4" fmla="*/ 1149350 h 1149350"/>
                <a:gd name="connsiteX5" fmla="*/ 0 w 3505200"/>
                <a:gd name="connsiteY5" fmla="*/ 330200 h 1149350"/>
                <a:gd name="connsiteX6" fmla="*/ 171450 w 3505200"/>
                <a:gd name="connsiteY6" fmla="*/ 177800 h 1149350"/>
                <a:gd name="connsiteX7" fmla="*/ 1244600 w 3505200"/>
                <a:gd name="connsiteY7" fmla="*/ 501650 h 1149350"/>
                <a:gd name="connsiteX8" fmla="*/ 1708150 w 3505200"/>
                <a:gd name="connsiteY8" fmla="*/ 558800 h 1149350"/>
                <a:gd name="connsiteX9" fmla="*/ 2324100 w 3505200"/>
                <a:gd name="connsiteY9" fmla="*/ 469900 h 1149350"/>
                <a:gd name="connsiteX10" fmla="*/ 3200400 w 3505200"/>
                <a:gd name="connsiteY10" fmla="*/ 247650 h 1149350"/>
                <a:gd name="connsiteX11" fmla="*/ 3371850 w 3505200"/>
                <a:gd name="connsiteY11" fmla="*/ 0 h 1149350"/>
                <a:gd name="connsiteX12" fmla="*/ 3505200 w 3505200"/>
                <a:gd name="connsiteY12" fmla="*/ 0 h 1149350"/>
                <a:gd name="connsiteX0" fmla="*/ 3505200 w 3743325"/>
                <a:gd name="connsiteY0" fmla="*/ 0 h 1149350"/>
                <a:gd name="connsiteX1" fmla="*/ 3505200 w 3743325"/>
                <a:gd name="connsiteY1" fmla="*/ 406400 h 1149350"/>
                <a:gd name="connsiteX2" fmla="*/ 3743325 w 3743325"/>
                <a:gd name="connsiteY2" fmla="*/ 736600 h 1149350"/>
                <a:gd name="connsiteX3" fmla="*/ 2476500 w 3743325"/>
                <a:gd name="connsiteY3" fmla="*/ 1136650 h 1149350"/>
                <a:gd name="connsiteX4" fmla="*/ 1739900 w 3743325"/>
                <a:gd name="connsiteY4" fmla="*/ 1149350 h 1149350"/>
                <a:gd name="connsiteX5" fmla="*/ 0 w 3743325"/>
                <a:gd name="connsiteY5" fmla="*/ 330200 h 1149350"/>
                <a:gd name="connsiteX6" fmla="*/ 171450 w 3743325"/>
                <a:gd name="connsiteY6" fmla="*/ 177800 h 1149350"/>
                <a:gd name="connsiteX7" fmla="*/ 1244600 w 3743325"/>
                <a:gd name="connsiteY7" fmla="*/ 501650 h 1149350"/>
                <a:gd name="connsiteX8" fmla="*/ 1708150 w 3743325"/>
                <a:gd name="connsiteY8" fmla="*/ 558800 h 1149350"/>
                <a:gd name="connsiteX9" fmla="*/ 2324100 w 3743325"/>
                <a:gd name="connsiteY9" fmla="*/ 469900 h 1149350"/>
                <a:gd name="connsiteX10" fmla="*/ 3200400 w 3743325"/>
                <a:gd name="connsiteY10" fmla="*/ 247650 h 1149350"/>
                <a:gd name="connsiteX11" fmla="*/ 3371850 w 3743325"/>
                <a:gd name="connsiteY11" fmla="*/ 0 h 1149350"/>
                <a:gd name="connsiteX12" fmla="*/ 3505200 w 3743325"/>
                <a:gd name="connsiteY12" fmla="*/ 0 h 1149350"/>
                <a:gd name="connsiteX0" fmla="*/ 3505200 w 3743325"/>
                <a:gd name="connsiteY0" fmla="*/ 0 h 1149350"/>
                <a:gd name="connsiteX1" fmla="*/ 3600450 w 3743325"/>
                <a:gd name="connsiteY1" fmla="*/ 387350 h 1149350"/>
                <a:gd name="connsiteX2" fmla="*/ 3743325 w 3743325"/>
                <a:gd name="connsiteY2" fmla="*/ 736600 h 1149350"/>
                <a:gd name="connsiteX3" fmla="*/ 2476500 w 3743325"/>
                <a:gd name="connsiteY3" fmla="*/ 1136650 h 1149350"/>
                <a:gd name="connsiteX4" fmla="*/ 1739900 w 3743325"/>
                <a:gd name="connsiteY4" fmla="*/ 1149350 h 1149350"/>
                <a:gd name="connsiteX5" fmla="*/ 0 w 3743325"/>
                <a:gd name="connsiteY5" fmla="*/ 330200 h 1149350"/>
                <a:gd name="connsiteX6" fmla="*/ 171450 w 3743325"/>
                <a:gd name="connsiteY6" fmla="*/ 177800 h 1149350"/>
                <a:gd name="connsiteX7" fmla="*/ 1244600 w 3743325"/>
                <a:gd name="connsiteY7" fmla="*/ 501650 h 1149350"/>
                <a:gd name="connsiteX8" fmla="*/ 1708150 w 3743325"/>
                <a:gd name="connsiteY8" fmla="*/ 558800 h 1149350"/>
                <a:gd name="connsiteX9" fmla="*/ 2324100 w 3743325"/>
                <a:gd name="connsiteY9" fmla="*/ 469900 h 1149350"/>
                <a:gd name="connsiteX10" fmla="*/ 3200400 w 3743325"/>
                <a:gd name="connsiteY10" fmla="*/ 247650 h 1149350"/>
                <a:gd name="connsiteX11" fmla="*/ 3371850 w 3743325"/>
                <a:gd name="connsiteY11" fmla="*/ 0 h 1149350"/>
                <a:gd name="connsiteX12" fmla="*/ 3505200 w 3743325"/>
                <a:gd name="connsiteY12" fmla="*/ 0 h 1149350"/>
                <a:gd name="connsiteX0" fmla="*/ 3505200 w 3743325"/>
                <a:gd name="connsiteY0" fmla="*/ 0 h 1149350"/>
                <a:gd name="connsiteX1" fmla="*/ 3600450 w 3743325"/>
                <a:gd name="connsiteY1" fmla="*/ 387350 h 1149350"/>
                <a:gd name="connsiteX2" fmla="*/ 3743325 w 3743325"/>
                <a:gd name="connsiteY2" fmla="*/ 736600 h 1149350"/>
                <a:gd name="connsiteX3" fmla="*/ 2476500 w 3743325"/>
                <a:gd name="connsiteY3" fmla="*/ 1136650 h 1149350"/>
                <a:gd name="connsiteX4" fmla="*/ 1739900 w 3743325"/>
                <a:gd name="connsiteY4" fmla="*/ 1149350 h 1149350"/>
                <a:gd name="connsiteX5" fmla="*/ 0 w 3743325"/>
                <a:gd name="connsiteY5" fmla="*/ 330200 h 1149350"/>
                <a:gd name="connsiteX6" fmla="*/ 171450 w 3743325"/>
                <a:gd name="connsiteY6" fmla="*/ 177800 h 1149350"/>
                <a:gd name="connsiteX7" fmla="*/ 1244600 w 3743325"/>
                <a:gd name="connsiteY7" fmla="*/ 501650 h 1149350"/>
                <a:gd name="connsiteX8" fmla="*/ 1708150 w 3743325"/>
                <a:gd name="connsiteY8" fmla="*/ 558800 h 1149350"/>
                <a:gd name="connsiteX9" fmla="*/ 2324100 w 3743325"/>
                <a:gd name="connsiteY9" fmla="*/ 469900 h 1149350"/>
                <a:gd name="connsiteX10" fmla="*/ 3200400 w 3743325"/>
                <a:gd name="connsiteY10" fmla="*/ 247650 h 1149350"/>
                <a:gd name="connsiteX11" fmla="*/ 3371850 w 3743325"/>
                <a:gd name="connsiteY11" fmla="*/ 0 h 1149350"/>
                <a:gd name="connsiteX12" fmla="*/ 3505200 w 3743325"/>
                <a:gd name="connsiteY12" fmla="*/ 0 h 1149350"/>
                <a:gd name="connsiteX0" fmla="*/ 3476625 w 3743325"/>
                <a:gd name="connsiteY0" fmla="*/ 0 h 1149350"/>
                <a:gd name="connsiteX1" fmla="*/ 3600450 w 3743325"/>
                <a:gd name="connsiteY1" fmla="*/ 387350 h 1149350"/>
                <a:gd name="connsiteX2" fmla="*/ 3743325 w 3743325"/>
                <a:gd name="connsiteY2" fmla="*/ 736600 h 1149350"/>
                <a:gd name="connsiteX3" fmla="*/ 2476500 w 3743325"/>
                <a:gd name="connsiteY3" fmla="*/ 1136650 h 1149350"/>
                <a:gd name="connsiteX4" fmla="*/ 1739900 w 3743325"/>
                <a:gd name="connsiteY4" fmla="*/ 1149350 h 1149350"/>
                <a:gd name="connsiteX5" fmla="*/ 0 w 3743325"/>
                <a:gd name="connsiteY5" fmla="*/ 330200 h 1149350"/>
                <a:gd name="connsiteX6" fmla="*/ 171450 w 3743325"/>
                <a:gd name="connsiteY6" fmla="*/ 177800 h 1149350"/>
                <a:gd name="connsiteX7" fmla="*/ 1244600 w 3743325"/>
                <a:gd name="connsiteY7" fmla="*/ 501650 h 1149350"/>
                <a:gd name="connsiteX8" fmla="*/ 1708150 w 3743325"/>
                <a:gd name="connsiteY8" fmla="*/ 558800 h 1149350"/>
                <a:gd name="connsiteX9" fmla="*/ 2324100 w 3743325"/>
                <a:gd name="connsiteY9" fmla="*/ 469900 h 1149350"/>
                <a:gd name="connsiteX10" fmla="*/ 3200400 w 3743325"/>
                <a:gd name="connsiteY10" fmla="*/ 247650 h 1149350"/>
                <a:gd name="connsiteX11" fmla="*/ 3371850 w 3743325"/>
                <a:gd name="connsiteY11" fmla="*/ 0 h 1149350"/>
                <a:gd name="connsiteX12" fmla="*/ 3476625 w 3743325"/>
                <a:gd name="connsiteY12" fmla="*/ 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3325" h="1149350">
                  <a:moveTo>
                    <a:pt x="3476625" y="0"/>
                  </a:moveTo>
                  <a:cubicBezTo>
                    <a:pt x="3508375" y="129117"/>
                    <a:pt x="3511550" y="315383"/>
                    <a:pt x="3600450" y="387350"/>
                  </a:cubicBezTo>
                  <a:lnTo>
                    <a:pt x="3743325" y="736600"/>
                  </a:lnTo>
                  <a:lnTo>
                    <a:pt x="2476500" y="1136650"/>
                  </a:lnTo>
                  <a:lnTo>
                    <a:pt x="1739900" y="1149350"/>
                  </a:lnTo>
                  <a:lnTo>
                    <a:pt x="0" y="330200"/>
                  </a:lnTo>
                  <a:lnTo>
                    <a:pt x="171450" y="177800"/>
                  </a:lnTo>
                  <a:lnTo>
                    <a:pt x="1244600" y="501650"/>
                  </a:lnTo>
                  <a:lnTo>
                    <a:pt x="1708150" y="558800"/>
                  </a:lnTo>
                  <a:lnTo>
                    <a:pt x="2324100" y="469900"/>
                  </a:lnTo>
                  <a:lnTo>
                    <a:pt x="3200400" y="247650"/>
                  </a:lnTo>
                  <a:lnTo>
                    <a:pt x="3371850" y="0"/>
                  </a:lnTo>
                  <a:lnTo>
                    <a:pt x="3476625" y="0"/>
                  </a:lnTo>
                  <a:close/>
                </a:path>
              </a:pathLst>
            </a:custGeom>
            <a:noFill/>
            <a:ln w="4445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6" name="Text Placeholder 15"/>
            <p:cNvSpPr txBox="1">
              <a:spLocks/>
            </p:cNvSpPr>
            <p:nvPr/>
          </p:nvSpPr>
          <p:spPr>
            <a:xfrm>
              <a:off x="8210549" y="1925655"/>
              <a:ext cx="3923099" cy="4274484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266EBF"/>
                </a:buClr>
                <a:buFont typeface="Arial" panose="020B0604020202020204" pitchFamily="34" charset="0"/>
                <a:buNone/>
                <a:defRPr sz="2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1pPr>
              <a:lvl2pPr marL="296863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2pPr>
              <a:lvl3pPr marL="736600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3pPr>
              <a:lvl4pPr marL="1139825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lang="nl-NL" sz="16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4pPr>
              <a:lvl5pPr marL="1416050" indent="-1714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sz="1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0033A0"/>
                  </a:solidFill>
                </a:rPr>
                <a:t>SHADOZ network (10 sites)                </a:t>
              </a:r>
              <a:r>
                <a:rPr lang="en-US" sz="1800" i="1" dirty="0">
                  <a:solidFill>
                    <a:srgbClr val="0033A0"/>
                  </a:solidFill>
                </a:rPr>
                <a:t>Witte et al., JGR, 2017, 2018, Thompson et al., JGR, 2017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00501" y="1904182"/>
            <a:ext cx="10933147" cy="3495856"/>
            <a:chOff x="1200501" y="2075632"/>
            <a:chExt cx="10933147" cy="3495856"/>
          </a:xfrm>
        </p:grpSpPr>
        <p:grpSp>
          <p:nvGrpSpPr>
            <p:cNvPr id="19" name="Group 18"/>
            <p:cNvGrpSpPr/>
            <p:nvPr/>
          </p:nvGrpSpPr>
          <p:grpSpPr>
            <a:xfrm>
              <a:off x="1200501" y="2075632"/>
              <a:ext cx="6412222" cy="3495856"/>
              <a:chOff x="1200501" y="2075632"/>
              <a:chExt cx="6412222" cy="3495856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200501" y="2737591"/>
                <a:ext cx="1940996" cy="1475382"/>
              </a:xfrm>
              <a:custGeom>
                <a:avLst/>
                <a:gdLst>
                  <a:gd name="connsiteX0" fmla="*/ 1037816 w 1940996"/>
                  <a:gd name="connsiteY0" fmla="*/ 0 h 1323917"/>
                  <a:gd name="connsiteX1" fmla="*/ 1682944 w 1940996"/>
                  <a:gd name="connsiteY1" fmla="*/ 16830 h 1323917"/>
                  <a:gd name="connsiteX2" fmla="*/ 1795141 w 1940996"/>
                  <a:gd name="connsiteY2" fmla="*/ 134636 h 1323917"/>
                  <a:gd name="connsiteX3" fmla="*/ 1935386 w 1940996"/>
                  <a:gd name="connsiteY3" fmla="*/ 134636 h 1323917"/>
                  <a:gd name="connsiteX4" fmla="*/ 1940996 w 1940996"/>
                  <a:gd name="connsiteY4" fmla="*/ 274881 h 1323917"/>
                  <a:gd name="connsiteX5" fmla="*/ 1559528 w 1940996"/>
                  <a:gd name="connsiteY5" fmla="*/ 746106 h 1323917"/>
                  <a:gd name="connsiteX6" fmla="*/ 1868068 w 1940996"/>
                  <a:gd name="connsiteY6" fmla="*/ 869522 h 1323917"/>
                  <a:gd name="connsiteX7" fmla="*/ 1884898 w 1940996"/>
                  <a:gd name="connsiteY7" fmla="*/ 1049036 h 1323917"/>
                  <a:gd name="connsiteX8" fmla="*/ 28049 w 1940996"/>
                  <a:gd name="connsiteY8" fmla="*/ 1323917 h 1323917"/>
                  <a:gd name="connsiteX9" fmla="*/ 0 w 1940996"/>
                  <a:gd name="connsiteY9" fmla="*/ 1110744 h 1323917"/>
                  <a:gd name="connsiteX10" fmla="*/ 521712 w 1940996"/>
                  <a:gd name="connsiteY10" fmla="*/ 560982 h 1323917"/>
                  <a:gd name="connsiteX11" fmla="*/ 847082 w 1940996"/>
                  <a:gd name="connsiteY11" fmla="*/ 89757 h 1323917"/>
                  <a:gd name="connsiteX12" fmla="*/ 1037816 w 1940996"/>
                  <a:gd name="connsiteY12" fmla="*/ 0 h 1323917"/>
                  <a:gd name="connsiteX0" fmla="*/ 1037816 w 1940996"/>
                  <a:gd name="connsiteY0" fmla="*/ 0 h 1475382"/>
                  <a:gd name="connsiteX1" fmla="*/ 1682944 w 1940996"/>
                  <a:gd name="connsiteY1" fmla="*/ 16830 h 1475382"/>
                  <a:gd name="connsiteX2" fmla="*/ 1795141 w 1940996"/>
                  <a:gd name="connsiteY2" fmla="*/ 134636 h 1475382"/>
                  <a:gd name="connsiteX3" fmla="*/ 1935386 w 1940996"/>
                  <a:gd name="connsiteY3" fmla="*/ 134636 h 1475382"/>
                  <a:gd name="connsiteX4" fmla="*/ 1940996 w 1940996"/>
                  <a:gd name="connsiteY4" fmla="*/ 274881 h 1475382"/>
                  <a:gd name="connsiteX5" fmla="*/ 1559528 w 1940996"/>
                  <a:gd name="connsiteY5" fmla="*/ 746106 h 1475382"/>
                  <a:gd name="connsiteX6" fmla="*/ 1868068 w 1940996"/>
                  <a:gd name="connsiteY6" fmla="*/ 869522 h 1475382"/>
                  <a:gd name="connsiteX7" fmla="*/ 1884898 w 1940996"/>
                  <a:gd name="connsiteY7" fmla="*/ 1049036 h 1475382"/>
                  <a:gd name="connsiteX8" fmla="*/ 39269 w 1940996"/>
                  <a:gd name="connsiteY8" fmla="*/ 1475382 h 1475382"/>
                  <a:gd name="connsiteX9" fmla="*/ 0 w 1940996"/>
                  <a:gd name="connsiteY9" fmla="*/ 1110744 h 1475382"/>
                  <a:gd name="connsiteX10" fmla="*/ 521712 w 1940996"/>
                  <a:gd name="connsiteY10" fmla="*/ 560982 h 1475382"/>
                  <a:gd name="connsiteX11" fmla="*/ 847082 w 1940996"/>
                  <a:gd name="connsiteY11" fmla="*/ 89757 h 1475382"/>
                  <a:gd name="connsiteX12" fmla="*/ 1037816 w 1940996"/>
                  <a:gd name="connsiteY12" fmla="*/ 0 h 147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40996" h="1475382">
                    <a:moveTo>
                      <a:pt x="1037816" y="0"/>
                    </a:moveTo>
                    <a:lnTo>
                      <a:pt x="1682944" y="16830"/>
                    </a:lnTo>
                    <a:lnTo>
                      <a:pt x="1795141" y="134636"/>
                    </a:lnTo>
                    <a:lnTo>
                      <a:pt x="1935386" y="134636"/>
                    </a:lnTo>
                    <a:lnTo>
                      <a:pt x="1940996" y="274881"/>
                    </a:lnTo>
                    <a:lnTo>
                      <a:pt x="1559528" y="746106"/>
                    </a:lnTo>
                    <a:lnTo>
                      <a:pt x="1868068" y="869522"/>
                    </a:lnTo>
                    <a:lnTo>
                      <a:pt x="1884898" y="1049036"/>
                    </a:lnTo>
                    <a:lnTo>
                      <a:pt x="39269" y="1475382"/>
                    </a:lnTo>
                    <a:lnTo>
                      <a:pt x="0" y="1110744"/>
                    </a:lnTo>
                    <a:lnTo>
                      <a:pt x="521712" y="560982"/>
                    </a:lnTo>
                    <a:lnTo>
                      <a:pt x="847082" y="89757"/>
                    </a:lnTo>
                    <a:lnTo>
                      <a:pt x="1037816" y="0"/>
                    </a:lnTo>
                    <a:close/>
                  </a:path>
                </a:pathLst>
              </a:custGeom>
              <a:noFill/>
              <a:ln w="444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7371501" y="3590282"/>
                <a:ext cx="241222" cy="622690"/>
              </a:xfrm>
              <a:custGeom>
                <a:avLst/>
                <a:gdLst>
                  <a:gd name="connsiteX0" fmla="*/ 235612 w 241222"/>
                  <a:gd name="connsiteY0" fmla="*/ 0 h 622690"/>
                  <a:gd name="connsiteX1" fmla="*/ 0 w 241222"/>
                  <a:gd name="connsiteY1" fmla="*/ 252442 h 622690"/>
                  <a:gd name="connsiteX2" fmla="*/ 50488 w 241222"/>
                  <a:gd name="connsiteY2" fmla="*/ 622690 h 622690"/>
                  <a:gd name="connsiteX3" fmla="*/ 241222 w 241222"/>
                  <a:gd name="connsiteY3" fmla="*/ 572201 h 62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222" h="622690">
                    <a:moveTo>
                      <a:pt x="235612" y="0"/>
                    </a:moveTo>
                    <a:lnTo>
                      <a:pt x="0" y="252442"/>
                    </a:lnTo>
                    <a:lnTo>
                      <a:pt x="50488" y="622690"/>
                    </a:lnTo>
                    <a:lnTo>
                      <a:pt x="241222" y="572201"/>
                    </a:lnTo>
                  </a:path>
                </a:pathLst>
              </a:custGeom>
              <a:noFill/>
              <a:ln w="444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81016" y="2075632"/>
                <a:ext cx="185124" cy="190734"/>
              </a:xfrm>
              <a:prstGeom prst="rect">
                <a:avLst/>
              </a:prstGeom>
              <a:noFill/>
              <a:ln w="444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35972" y="5380754"/>
                <a:ext cx="185124" cy="190734"/>
              </a:xfrm>
              <a:prstGeom prst="rect">
                <a:avLst/>
              </a:prstGeom>
              <a:noFill/>
              <a:ln w="444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rgbClr val="0033A0"/>
                  </a:solidFill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sp>
          <p:nvSpPr>
            <p:cNvPr id="27" name="Text Placeholder 15"/>
            <p:cNvSpPr txBox="1">
              <a:spLocks/>
            </p:cNvSpPr>
            <p:nvPr/>
          </p:nvSpPr>
          <p:spPr>
            <a:xfrm>
              <a:off x="8210549" y="3163905"/>
              <a:ext cx="3923099" cy="1033446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266EBF"/>
                </a:buClr>
                <a:buFont typeface="Arial" panose="020B0604020202020204" pitchFamily="34" charset="0"/>
                <a:buNone/>
                <a:defRPr sz="2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1pPr>
              <a:lvl2pPr marL="296863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2pPr>
              <a:lvl3pPr marL="736600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3pPr>
              <a:lvl4pPr marL="1139825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lang="nl-NL" sz="16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4pPr>
              <a:lvl5pPr marL="1416050" indent="-1714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sz="1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00B050"/>
                  </a:solidFill>
                </a:rPr>
                <a:t>NOAA network (9 sites)                    </a:t>
              </a:r>
              <a:r>
                <a:rPr lang="en-US" sz="1800" i="1" dirty="0">
                  <a:solidFill>
                    <a:srgbClr val="00B050"/>
                  </a:solidFill>
                </a:rPr>
                <a:t>Sterling et al., AMT, 2018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36735" y="2341440"/>
            <a:ext cx="8997676" cy="3603723"/>
            <a:chOff x="3136735" y="2341440"/>
            <a:chExt cx="8997676" cy="3603723"/>
          </a:xfrm>
        </p:grpSpPr>
        <p:sp>
          <p:nvSpPr>
            <p:cNvPr id="20" name="Rectangle 19"/>
            <p:cNvSpPr/>
            <p:nvPr/>
          </p:nvSpPr>
          <p:spPr>
            <a:xfrm>
              <a:off x="3136735" y="2628055"/>
              <a:ext cx="182728" cy="148484"/>
            </a:xfrm>
            <a:prstGeom prst="rect">
              <a:avLst/>
            </a:prstGeom>
            <a:noFill/>
            <a:ln w="444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96377" y="4971452"/>
              <a:ext cx="182728" cy="148484"/>
            </a:xfrm>
            <a:prstGeom prst="rect">
              <a:avLst/>
            </a:prstGeom>
            <a:noFill/>
            <a:ln w="444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5073" y="2341440"/>
              <a:ext cx="304102" cy="123154"/>
            </a:xfrm>
            <a:prstGeom prst="rect">
              <a:avLst/>
            </a:prstGeom>
            <a:noFill/>
            <a:ln w="444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28" name="Text Placeholder 15"/>
            <p:cNvSpPr txBox="1">
              <a:spLocks/>
            </p:cNvSpPr>
            <p:nvPr/>
          </p:nvSpPr>
          <p:spPr>
            <a:xfrm>
              <a:off x="8211312" y="3804285"/>
              <a:ext cx="3923099" cy="2140878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266EBF"/>
                </a:buClr>
                <a:buFont typeface="Arial" panose="020B0604020202020204" pitchFamily="34" charset="0"/>
                <a:buNone/>
                <a:defRPr sz="2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1pPr>
              <a:lvl2pPr marL="296863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2pPr>
              <a:lvl3pPr marL="736600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3pPr>
              <a:lvl4pPr marL="1139825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lang="nl-NL" sz="16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4pPr>
              <a:lvl5pPr marL="1416050" indent="-1714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sz="1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2C353D"/>
                  </a:solidFill>
                </a:rPr>
                <a:t>Individual sites (5)</a:t>
              </a:r>
              <a:r>
                <a:rPr lang="en-US" sz="1800" dirty="0">
                  <a:solidFill>
                    <a:srgbClr val="2C353D"/>
                  </a:solidFill>
                </a:rPr>
                <a:t>: Uccle &amp; De </a:t>
              </a:r>
              <a:r>
                <a:rPr lang="en-US" sz="1800" dirty="0" err="1">
                  <a:solidFill>
                    <a:srgbClr val="2C353D"/>
                  </a:solidFill>
                </a:rPr>
                <a:t>Bilt</a:t>
              </a:r>
              <a:r>
                <a:rPr lang="en-US" sz="1800" dirty="0">
                  <a:solidFill>
                    <a:srgbClr val="2C353D"/>
                  </a:solidFill>
                </a:rPr>
                <a:t> </a:t>
              </a:r>
              <a:r>
                <a:rPr lang="en-US" sz="1800" i="1" dirty="0">
                  <a:solidFill>
                    <a:srgbClr val="2C353D"/>
                  </a:solidFill>
                </a:rPr>
                <a:t>(Van Malderen et al. , AMT, 2016)</a:t>
              </a:r>
              <a:r>
                <a:rPr lang="en-US" sz="1800" dirty="0">
                  <a:solidFill>
                    <a:srgbClr val="2C353D"/>
                  </a:solidFill>
                </a:rPr>
                <a:t>, Wallops Island</a:t>
              </a:r>
              <a:r>
                <a:rPr lang="en-US" sz="1800" i="1" dirty="0">
                  <a:solidFill>
                    <a:srgbClr val="2C353D"/>
                  </a:solidFill>
                </a:rPr>
                <a:t> (Witte et al., JGR, 2019)</a:t>
              </a:r>
              <a:r>
                <a:rPr lang="en-US" sz="1800" dirty="0">
                  <a:solidFill>
                    <a:srgbClr val="2C353D"/>
                  </a:solidFill>
                </a:rPr>
                <a:t>, </a:t>
              </a:r>
              <a:r>
                <a:rPr lang="en-US" sz="1800" dirty="0" err="1">
                  <a:solidFill>
                    <a:srgbClr val="2C353D"/>
                  </a:solidFill>
                </a:rPr>
                <a:t>Lindenberg</a:t>
              </a:r>
              <a:r>
                <a:rPr lang="en-US" sz="1800" dirty="0">
                  <a:solidFill>
                    <a:srgbClr val="2C353D"/>
                  </a:solidFill>
                </a:rPr>
                <a:t>, Mc </a:t>
              </a:r>
              <a:r>
                <a:rPr lang="en-US" sz="1800" dirty="0" err="1">
                  <a:solidFill>
                    <a:srgbClr val="2C353D"/>
                  </a:solidFill>
                </a:rPr>
                <a:t>Murdo</a:t>
              </a:r>
              <a:r>
                <a:rPr lang="en-US" sz="1800" dirty="0">
                  <a:solidFill>
                    <a:srgbClr val="2C353D"/>
                  </a:solidFill>
                </a:rPr>
                <a:t>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</p:grpSp>
      <p:sp>
        <p:nvSpPr>
          <p:cNvPr id="29" name="Text Placeholder 15"/>
          <p:cNvSpPr txBox="1">
            <a:spLocks/>
          </p:cNvSpPr>
          <p:nvPr/>
        </p:nvSpPr>
        <p:spPr>
          <a:xfrm>
            <a:off x="8211312" y="5168265"/>
            <a:ext cx="3923099" cy="81696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3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4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 h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m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o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g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n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i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z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d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s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i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e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s</a:t>
            </a:r>
            <a:endParaRPr lang="en-US" sz="20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86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0B7B31-0ABF-40D4-8E8B-4C7D9070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O3S-DQA: status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E04595-9BFB-4F03-B9B6-FC4FF70DB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65020" y="6143477"/>
            <a:ext cx="3474980" cy="366669"/>
          </a:xfrm>
        </p:spPr>
        <p:txBody>
          <a:bodyPr/>
          <a:lstStyle/>
          <a:p>
            <a:pPr algn="r"/>
            <a:fld id="{2DAB09C5-3251-4B47-B002-D03712DC64C3}" type="slidenum">
              <a:rPr lang="nl-NL" smtClean="0"/>
              <a:pPr algn="r"/>
              <a:t>7</a:t>
            </a:fld>
            <a:endParaRPr lang="nl-NL" dirty="0"/>
          </a:p>
        </p:txBody>
      </p:sp>
      <p:pic>
        <p:nvPicPr>
          <p:cNvPr id="7" name="image12.png" descr="A close up of a map&#10;&#10;Description automatically generated"/>
          <p:cNvPicPr/>
          <p:nvPr/>
        </p:nvPicPr>
        <p:blipFill>
          <a:blip r:embed="rId2"/>
          <a:srcRect l="2090" r="-664"/>
          <a:stretch>
            <a:fillRect/>
          </a:stretch>
        </p:blipFill>
        <p:spPr>
          <a:xfrm>
            <a:off x="-21596" y="1141300"/>
            <a:ext cx="9164768" cy="5368846"/>
          </a:xfrm>
          <a:prstGeom prst="rect">
            <a:avLst/>
          </a:prstGeom>
          <a:ln/>
        </p:spPr>
      </p:pic>
      <p:sp>
        <p:nvSpPr>
          <p:cNvPr id="8" name="Text Placeholder 15"/>
          <p:cNvSpPr txBox="1">
            <a:spLocks/>
          </p:cNvSpPr>
          <p:nvPr/>
        </p:nvSpPr>
        <p:spPr>
          <a:xfrm>
            <a:off x="7724776" y="2640030"/>
            <a:ext cx="4467224" cy="288447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homogenization 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≠</a:t>
            </a:r>
            <a:r>
              <a:rPr lang="en-US" sz="2000" dirty="0">
                <a:solidFill>
                  <a:schemeClr val="accent2"/>
                </a:solidFill>
              </a:rPr>
              <a:t>     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correction for TCO drop-off at 14 sites</a:t>
            </a:r>
          </a:p>
          <a:p>
            <a:pPr algn="ctr">
              <a:lnSpc>
                <a:spcPct val="10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accent2"/>
                </a:solidFill>
              </a:rPr>
              <a:t>(see next talk by Ryan Stauffer)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Freeform 2"/>
          <p:cNvSpPr/>
          <p:nvPr/>
        </p:nvSpPr>
        <p:spPr>
          <a:xfrm>
            <a:off x="2252663" y="1695450"/>
            <a:ext cx="1333500" cy="985838"/>
          </a:xfrm>
          <a:custGeom>
            <a:avLst/>
            <a:gdLst>
              <a:gd name="connsiteX0" fmla="*/ 1271587 w 1333500"/>
              <a:gd name="connsiteY0" fmla="*/ 0 h 985838"/>
              <a:gd name="connsiteX1" fmla="*/ 695325 w 1333500"/>
              <a:gd name="connsiteY1" fmla="*/ 4763 h 985838"/>
              <a:gd name="connsiteX2" fmla="*/ 0 w 1333500"/>
              <a:gd name="connsiteY2" fmla="*/ 857250 h 985838"/>
              <a:gd name="connsiteX3" fmla="*/ 704850 w 1333500"/>
              <a:gd name="connsiteY3" fmla="*/ 857250 h 985838"/>
              <a:gd name="connsiteX4" fmla="*/ 795337 w 1333500"/>
              <a:gd name="connsiteY4" fmla="*/ 952500 h 985838"/>
              <a:gd name="connsiteX5" fmla="*/ 1033462 w 1333500"/>
              <a:gd name="connsiteY5" fmla="*/ 919163 h 985838"/>
              <a:gd name="connsiteX6" fmla="*/ 1238250 w 1333500"/>
              <a:gd name="connsiteY6" fmla="*/ 985838 h 985838"/>
              <a:gd name="connsiteX7" fmla="*/ 1333500 w 1333500"/>
              <a:gd name="connsiteY7" fmla="*/ 623888 h 985838"/>
              <a:gd name="connsiteX8" fmla="*/ 928687 w 1333500"/>
              <a:gd name="connsiteY8" fmla="*/ 152400 h 985838"/>
              <a:gd name="connsiteX9" fmla="*/ 1300162 w 1333500"/>
              <a:gd name="connsiteY9" fmla="*/ 157163 h 985838"/>
              <a:gd name="connsiteX10" fmla="*/ 1271587 w 1333500"/>
              <a:gd name="connsiteY10" fmla="*/ 0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985838">
                <a:moveTo>
                  <a:pt x="1271587" y="0"/>
                </a:moveTo>
                <a:lnTo>
                  <a:pt x="695325" y="4763"/>
                </a:lnTo>
                <a:lnTo>
                  <a:pt x="0" y="857250"/>
                </a:lnTo>
                <a:lnTo>
                  <a:pt x="704850" y="857250"/>
                </a:lnTo>
                <a:lnTo>
                  <a:pt x="795337" y="952500"/>
                </a:lnTo>
                <a:lnTo>
                  <a:pt x="1033462" y="919163"/>
                </a:lnTo>
                <a:lnTo>
                  <a:pt x="1238250" y="985838"/>
                </a:lnTo>
                <a:lnTo>
                  <a:pt x="1333500" y="623888"/>
                </a:lnTo>
                <a:lnTo>
                  <a:pt x="928687" y="152400"/>
                </a:lnTo>
                <a:lnTo>
                  <a:pt x="1300162" y="157163"/>
                </a:lnTo>
                <a:lnTo>
                  <a:pt x="1271587" y="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9238" y="6419850"/>
            <a:ext cx="5957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A0"/>
                </a:solidFill>
                <a:ea typeface="Verdana" charset="0"/>
                <a:cs typeface="Verdana" charset="0"/>
              </a:rPr>
              <a:t>Fig. taken from the ASOPOS 2.0 report, courtesy of A. Thompson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2908300" y="2933700"/>
            <a:ext cx="3743325" cy="1149350"/>
          </a:xfrm>
          <a:custGeom>
            <a:avLst/>
            <a:gdLst>
              <a:gd name="connsiteX0" fmla="*/ 3505200 w 3505200"/>
              <a:gd name="connsiteY0" fmla="*/ 0 h 1149350"/>
              <a:gd name="connsiteX1" fmla="*/ 3505200 w 3505200"/>
              <a:gd name="connsiteY1" fmla="*/ 406400 h 1149350"/>
              <a:gd name="connsiteX2" fmla="*/ 3333750 w 3505200"/>
              <a:gd name="connsiteY2" fmla="*/ 717550 h 1149350"/>
              <a:gd name="connsiteX3" fmla="*/ 2476500 w 3505200"/>
              <a:gd name="connsiteY3" fmla="*/ 1136650 h 1149350"/>
              <a:gd name="connsiteX4" fmla="*/ 1739900 w 3505200"/>
              <a:gd name="connsiteY4" fmla="*/ 1149350 h 1149350"/>
              <a:gd name="connsiteX5" fmla="*/ 0 w 3505200"/>
              <a:gd name="connsiteY5" fmla="*/ 330200 h 1149350"/>
              <a:gd name="connsiteX6" fmla="*/ 171450 w 3505200"/>
              <a:gd name="connsiteY6" fmla="*/ 177800 h 1149350"/>
              <a:gd name="connsiteX7" fmla="*/ 1244600 w 3505200"/>
              <a:gd name="connsiteY7" fmla="*/ 501650 h 1149350"/>
              <a:gd name="connsiteX8" fmla="*/ 1708150 w 3505200"/>
              <a:gd name="connsiteY8" fmla="*/ 558800 h 1149350"/>
              <a:gd name="connsiteX9" fmla="*/ 2324100 w 3505200"/>
              <a:gd name="connsiteY9" fmla="*/ 469900 h 1149350"/>
              <a:gd name="connsiteX10" fmla="*/ 3200400 w 3505200"/>
              <a:gd name="connsiteY10" fmla="*/ 247650 h 1149350"/>
              <a:gd name="connsiteX11" fmla="*/ 3371850 w 3505200"/>
              <a:gd name="connsiteY11" fmla="*/ 0 h 1149350"/>
              <a:gd name="connsiteX12" fmla="*/ 3505200 w 3505200"/>
              <a:gd name="connsiteY12" fmla="*/ 0 h 1149350"/>
              <a:gd name="connsiteX0" fmla="*/ 3505200 w 3743325"/>
              <a:gd name="connsiteY0" fmla="*/ 0 h 1149350"/>
              <a:gd name="connsiteX1" fmla="*/ 3505200 w 3743325"/>
              <a:gd name="connsiteY1" fmla="*/ 406400 h 1149350"/>
              <a:gd name="connsiteX2" fmla="*/ 3743325 w 3743325"/>
              <a:gd name="connsiteY2" fmla="*/ 736600 h 1149350"/>
              <a:gd name="connsiteX3" fmla="*/ 2476500 w 3743325"/>
              <a:gd name="connsiteY3" fmla="*/ 1136650 h 1149350"/>
              <a:gd name="connsiteX4" fmla="*/ 1739900 w 3743325"/>
              <a:gd name="connsiteY4" fmla="*/ 1149350 h 1149350"/>
              <a:gd name="connsiteX5" fmla="*/ 0 w 3743325"/>
              <a:gd name="connsiteY5" fmla="*/ 330200 h 1149350"/>
              <a:gd name="connsiteX6" fmla="*/ 171450 w 3743325"/>
              <a:gd name="connsiteY6" fmla="*/ 177800 h 1149350"/>
              <a:gd name="connsiteX7" fmla="*/ 1244600 w 3743325"/>
              <a:gd name="connsiteY7" fmla="*/ 501650 h 1149350"/>
              <a:gd name="connsiteX8" fmla="*/ 1708150 w 3743325"/>
              <a:gd name="connsiteY8" fmla="*/ 558800 h 1149350"/>
              <a:gd name="connsiteX9" fmla="*/ 2324100 w 3743325"/>
              <a:gd name="connsiteY9" fmla="*/ 469900 h 1149350"/>
              <a:gd name="connsiteX10" fmla="*/ 3200400 w 3743325"/>
              <a:gd name="connsiteY10" fmla="*/ 247650 h 1149350"/>
              <a:gd name="connsiteX11" fmla="*/ 3371850 w 3743325"/>
              <a:gd name="connsiteY11" fmla="*/ 0 h 1149350"/>
              <a:gd name="connsiteX12" fmla="*/ 3505200 w 3743325"/>
              <a:gd name="connsiteY12" fmla="*/ 0 h 1149350"/>
              <a:gd name="connsiteX0" fmla="*/ 3505200 w 3743325"/>
              <a:gd name="connsiteY0" fmla="*/ 0 h 1149350"/>
              <a:gd name="connsiteX1" fmla="*/ 3600450 w 3743325"/>
              <a:gd name="connsiteY1" fmla="*/ 387350 h 1149350"/>
              <a:gd name="connsiteX2" fmla="*/ 3743325 w 3743325"/>
              <a:gd name="connsiteY2" fmla="*/ 736600 h 1149350"/>
              <a:gd name="connsiteX3" fmla="*/ 2476500 w 3743325"/>
              <a:gd name="connsiteY3" fmla="*/ 1136650 h 1149350"/>
              <a:gd name="connsiteX4" fmla="*/ 1739900 w 3743325"/>
              <a:gd name="connsiteY4" fmla="*/ 1149350 h 1149350"/>
              <a:gd name="connsiteX5" fmla="*/ 0 w 3743325"/>
              <a:gd name="connsiteY5" fmla="*/ 330200 h 1149350"/>
              <a:gd name="connsiteX6" fmla="*/ 171450 w 3743325"/>
              <a:gd name="connsiteY6" fmla="*/ 177800 h 1149350"/>
              <a:gd name="connsiteX7" fmla="*/ 1244600 w 3743325"/>
              <a:gd name="connsiteY7" fmla="*/ 501650 h 1149350"/>
              <a:gd name="connsiteX8" fmla="*/ 1708150 w 3743325"/>
              <a:gd name="connsiteY8" fmla="*/ 558800 h 1149350"/>
              <a:gd name="connsiteX9" fmla="*/ 2324100 w 3743325"/>
              <a:gd name="connsiteY9" fmla="*/ 469900 h 1149350"/>
              <a:gd name="connsiteX10" fmla="*/ 3200400 w 3743325"/>
              <a:gd name="connsiteY10" fmla="*/ 247650 h 1149350"/>
              <a:gd name="connsiteX11" fmla="*/ 3371850 w 3743325"/>
              <a:gd name="connsiteY11" fmla="*/ 0 h 1149350"/>
              <a:gd name="connsiteX12" fmla="*/ 3505200 w 3743325"/>
              <a:gd name="connsiteY12" fmla="*/ 0 h 1149350"/>
              <a:gd name="connsiteX0" fmla="*/ 3505200 w 3743325"/>
              <a:gd name="connsiteY0" fmla="*/ 0 h 1149350"/>
              <a:gd name="connsiteX1" fmla="*/ 3600450 w 3743325"/>
              <a:gd name="connsiteY1" fmla="*/ 387350 h 1149350"/>
              <a:gd name="connsiteX2" fmla="*/ 3743325 w 3743325"/>
              <a:gd name="connsiteY2" fmla="*/ 736600 h 1149350"/>
              <a:gd name="connsiteX3" fmla="*/ 2476500 w 3743325"/>
              <a:gd name="connsiteY3" fmla="*/ 1136650 h 1149350"/>
              <a:gd name="connsiteX4" fmla="*/ 1739900 w 3743325"/>
              <a:gd name="connsiteY4" fmla="*/ 1149350 h 1149350"/>
              <a:gd name="connsiteX5" fmla="*/ 0 w 3743325"/>
              <a:gd name="connsiteY5" fmla="*/ 330200 h 1149350"/>
              <a:gd name="connsiteX6" fmla="*/ 171450 w 3743325"/>
              <a:gd name="connsiteY6" fmla="*/ 177800 h 1149350"/>
              <a:gd name="connsiteX7" fmla="*/ 1244600 w 3743325"/>
              <a:gd name="connsiteY7" fmla="*/ 501650 h 1149350"/>
              <a:gd name="connsiteX8" fmla="*/ 1708150 w 3743325"/>
              <a:gd name="connsiteY8" fmla="*/ 558800 h 1149350"/>
              <a:gd name="connsiteX9" fmla="*/ 2324100 w 3743325"/>
              <a:gd name="connsiteY9" fmla="*/ 469900 h 1149350"/>
              <a:gd name="connsiteX10" fmla="*/ 3200400 w 3743325"/>
              <a:gd name="connsiteY10" fmla="*/ 247650 h 1149350"/>
              <a:gd name="connsiteX11" fmla="*/ 3371850 w 3743325"/>
              <a:gd name="connsiteY11" fmla="*/ 0 h 1149350"/>
              <a:gd name="connsiteX12" fmla="*/ 3505200 w 3743325"/>
              <a:gd name="connsiteY12" fmla="*/ 0 h 1149350"/>
              <a:gd name="connsiteX0" fmla="*/ 3476625 w 3743325"/>
              <a:gd name="connsiteY0" fmla="*/ 0 h 1149350"/>
              <a:gd name="connsiteX1" fmla="*/ 3600450 w 3743325"/>
              <a:gd name="connsiteY1" fmla="*/ 387350 h 1149350"/>
              <a:gd name="connsiteX2" fmla="*/ 3743325 w 3743325"/>
              <a:gd name="connsiteY2" fmla="*/ 736600 h 1149350"/>
              <a:gd name="connsiteX3" fmla="*/ 2476500 w 3743325"/>
              <a:gd name="connsiteY3" fmla="*/ 1136650 h 1149350"/>
              <a:gd name="connsiteX4" fmla="*/ 1739900 w 3743325"/>
              <a:gd name="connsiteY4" fmla="*/ 1149350 h 1149350"/>
              <a:gd name="connsiteX5" fmla="*/ 0 w 3743325"/>
              <a:gd name="connsiteY5" fmla="*/ 330200 h 1149350"/>
              <a:gd name="connsiteX6" fmla="*/ 171450 w 3743325"/>
              <a:gd name="connsiteY6" fmla="*/ 177800 h 1149350"/>
              <a:gd name="connsiteX7" fmla="*/ 1244600 w 3743325"/>
              <a:gd name="connsiteY7" fmla="*/ 501650 h 1149350"/>
              <a:gd name="connsiteX8" fmla="*/ 1708150 w 3743325"/>
              <a:gd name="connsiteY8" fmla="*/ 558800 h 1149350"/>
              <a:gd name="connsiteX9" fmla="*/ 2324100 w 3743325"/>
              <a:gd name="connsiteY9" fmla="*/ 469900 h 1149350"/>
              <a:gd name="connsiteX10" fmla="*/ 3200400 w 3743325"/>
              <a:gd name="connsiteY10" fmla="*/ 247650 h 1149350"/>
              <a:gd name="connsiteX11" fmla="*/ 3371850 w 3743325"/>
              <a:gd name="connsiteY11" fmla="*/ 0 h 1149350"/>
              <a:gd name="connsiteX12" fmla="*/ 3476625 w 3743325"/>
              <a:gd name="connsiteY12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3325" h="1149350">
                <a:moveTo>
                  <a:pt x="3476625" y="0"/>
                </a:moveTo>
                <a:cubicBezTo>
                  <a:pt x="3508375" y="129117"/>
                  <a:pt x="3511550" y="315383"/>
                  <a:pt x="3600450" y="387350"/>
                </a:cubicBezTo>
                <a:lnTo>
                  <a:pt x="3743325" y="736600"/>
                </a:lnTo>
                <a:lnTo>
                  <a:pt x="2476500" y="1136650"/>
                </a:lnTo>
                <a:lnTo>
                  <a:pt x="1739900" y="1149350"/>
                </a:lnTo>
                <a:lnTo>
                  <a:pt x="0" y="330200"/>
                </a:lnTo>
                <a:lnTo>
                  <a:pt x="171450" y="177800"/>
                </a:lnTo>
                <a:lnTo>
                  <a:pt x="1244600" y="501650"/>
                </a:lnTo>
                <a:lnTo>
                  <a:pt x="1708150" y="558800"/>
                </a:lnTo>
                <a:lnTo>
                  <a:pt x="2324100" y="469900"/>
                </a:lnTo>
                <a:lnTo>
                  <a:pt x="3200400" y="247650"/>
                </a:lnTo>
                <a:lnTo>
                  <a:pt x="3371850" y="0"/>
                </a:lnTo>
                <a:lnTo>
                  <a:pt x="3476625" y="0"/>
                </a:lnTo>
                <a:close/>
              </a:path>
            </a:pathLst>
          </a:custGeom>
          <a:noFill/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0501" y="1904182"/>
            <a:ext cx="6412222" cy="3495856"/>
            <a:chOff x="1200501" y="2075632"/>
            <a:chExt cx="6412222" cy="3495856"/>
          </a:xfrm>
        </p:grpSpPr>
        <p:sp>
          <p:nvSpPr>
            <p:cNvPr id="12" name="Freeform 11"/>
            <p:cNvSpPr/>
            <p:nvPr/>
          </p:nvSpPr>
          <p:spPr>
            <a:xfrm>
              <a:off x="1200501" y="2737591"/>
              <a:ext cx="1940996" cy="1475382"/>
            </a:xfrm>
            <a:custGeom>
              <a:avLst/>
              <a:gdLst>
                <a:gd name="connsiteX0" fmla="*/ 1037816 w 1940996"/>
                <a:gd name="connsiteY0" fmla="*/ 0 h 1323917"/>
                <a:gd name="connsiteX1" fmla="*/ 1682944 w 1940996"/>
                <a:gd name="connsiteY1" fmla="*/ 16830 h 1323917"/>
                <a:gd name="connsiteX2" fmla="*/ 1795141 w 1940996"/>
                <a:gd name="connsiteY2" fmla="*/ 134636 h 1323917"/>
                <a:gd name="connsiteX3" fmla="*/ 1935386 w 1940996"/>
                <a:gd name="connsiteY3" fmla="*/ 134636 h 1323917"/>
                <a:gd name="connsiteX4" fmla="*/ 1940996 w 1940996"/>
                <a:gd name="connsiteY4" fmla="*/ 274881 h 1323917"/>
                <a:gd name="connsiteX5" fmla="*/ 1559528 w 1940996"/>
                <a:gd name="connsiteY5" fmla="*/ 746106 h 1323917"/>
                <a:gd name="connsiteX6" fmla="*/ 1868068 w 1940996"/>
                <a:gd name="connsiteY6" fmla="*/ 869522 h 1323917"/>
                <a:gd name="connsiteX7" fmla="*/ 1884898 w 1940996"/>
                <a:gd name="connsiteY7" fmla="*/ 1049036 h 1323917"/>
                <a:gd name="connsiteX8" fmla="*/ 28049 w 1940996"/>
                <a:gd name="connsiteY8" fmla="*/ 1323917 h 1323917"/>
                <a:gd name="connsiteX9" fmla="*/ 0 w 1940996"/>
                <a:gd name="connsiteY9" fmla="*/ 1110744 h 1323917"/>
                <a:gd name="connsiteX10" fmla="*/ 521712 w 1940996"/>
                <a:gd name="connsiteY10" fmla="*/ 560982 h 1323917"/>
                <a:gd name="connsiteX11" fmla="*/ 847082 w 1940996"/>
                <a:gd name="connsiteY11" fmla="*/ 89757 h 1323917"/>
                <a:gd name="connsiteX12" fmla="*/ 1037816 w 1940996"/>
                <a:gd name="connsiteY12" fmla="*/ 0 h 1323917"/>
                <a:gd name="connsiteX0" fmla="*/ 1037816 w 1940996"/>
                <a:gd name="connsiteY0" fmla="*/ 0 h 1475382"/>
                <a:gd name="connsiteX1" fmla="*/ 1682944 w 1940996"/>
                <a:gd name="connsiteY1" fmla="*/ 16830 h 1475382"/>
                <a:gd name="connsiteX2" fmla="*/ 1795141 w 1940996"/>
                <a:gd name="connsiteY2" fmla="*/ 134636 h 1475382"/>
                <a:gd name="connsiteX3" fmla="*/ 1935386 w 1940996"/>
                <a:gd name="connsiteY3" fmla="*/ 134636 h 1475382"/>
                <a:gd name="connsiteX4" fmla="*/ 1940996 w 1940996"/>
                <a:gd name="connsiteY4" fmla="*/ 274881 h 1475382"/>
                <a:gd name="connsiteX5" fmla="*/ 1559528 w 1940996"/>
                <a:gd name="connsiteY5" fmla="*/ 746106 h 1475382"/>
                <a:gd name="connsiteX6" fmla="*/ 1868068 w 1940996"/>
                <a:gd name="connsiteY6" fmla="*/ 869522 h 1475382"/>
                <a:gd name="connsiteX7" fmla="*/ 1884898 w 1940996"/>
                <a:gd name="connsiteY7" fmla="*/ 1049036 h 1475382"/>
                <a:gd name="connsiteX8" fmla="*/ 39269 w 1940996"/>
                <a:gd name="connsiteY8" fmla="*/ 1475382 h 1475382"/>
                <a:gd name="connsiteX9" fmla="*/ 0 w 1940996"/>
                <a:gd name="connsiteY9" fmla="*/ 1110744 h 1475382"/>
                <a:gd name="connsiteX10" fmla="*/ 521712 w 1940996"/>
                <a:gd name="connsiteY10" fmla="*/ 560982 h 1475382"/>
                <a:gd name="connsiteX11" fmla="*/ 847082 w 1940996"/>
                <a:gd name="connsiteY11" fmla="*/ 89757 h 1475382"/>
                <a:gd name="connsiteX12" fmla="*/ 1037816 w 1940996"/>
                <a:gd name="connsiteY12" fmla="*/ 0 h 14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0996" h="1475382">
                  <a:moveTo>
                    <a:pt x="1037816" y="0"/>
                  </a:moveTo>
                  <a:lnTo>
                    <a:pt x="1682944" y="16830"/>
                  </a:lnTo>
                  <a:lnTo>
                    <a:pt x="1795141" y="134636"/>
                  </a:lnTo>
                  <a:lnTo>
                    <a:pt x="1935386" y="134636"/>
                  </a:lnTo>
                  <a:lnTo>
                    <a:pt x="1940996" y="274881"/>
                  </a:lnTo>
                  <a:lnTo>
                    <a:pt x="1559528" y="746106"/>
                  </a:lnTo>
                  <a:lnTo>
                    <a:pt x="1868068" y="869522"/>
                  </a:lnTo>
                  <a:lnTo>
                    <a:pt x="1884898" y="1049036"/>
                  </a:lnTo>
                  <a:lnTo>
                    <a:pt x="39269" y="1475382"/>
                  </a:lnTo>
                  <a:lnTo>
                    <a:pt x="0" y="1110744"/>
                  </a:lnTo>
                  <a:lnTo>
                    <a:pt x="521712" y="560982"/>
                  </a:lnTo>
                  <a:lnTo>
                    <a:pt x="847082" y="89757"/>
                  </a:lnTo>
                  <a:lnTo>
                    <a:pt x="1037816" y="0"/>
                  </a:lnTo>
                  <a:close/>
                </a:path>
              </a:pathLst>
            </a:cu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371501" y="3590282"/>
              <a:ext cx="241222" cy="622690"/>
            </a:xfrm>
            <a:custGeom>
              <a:avLst/>
              <a:gdLst>
                <a:gd name="connsiteX0" fmla="*/ 235612 w 241222"/>
                <a:gd name="connsiteY0" fmla="*/ 0 h 622690"/>
                <a:gd name="connsiteX1" fmla="*/ 0 w 241222"/>
                <a:gd name="connsiteY1" fmla="*/ 252442 h 622690"/>
                <a:gd name="connsiteX2" fmla="*/ 50488 w 241222"/>
                <a:gd name="connsiteY2" fmla="*/ 622690 h 622690"/>
                <a:gd name="connsiteX3" fmla="*/ 241222 w 241222"/>
                <a:gd name="connsiteY3" fmla="*/ 572201 h 62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22" h="622690">
                  <a:moveTo>
                    <a:pt x="235612" y="0"/>
                  </a:moveTo>
                  <a:lnTo>
                    <a:pt x="0" y="252442"/>
                  </a:lnTo>
                  <a:lnTo>
                    <a:pt x="50488" y="622690"/>
                  </a:lnTo>
                  <a:lnTo>
                    <a:pt x="241222" y="572201"/>
                  </a:lnTo>
                </a:path>
              </a:pathLst>
            </a:cu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81016" y="2075632"/>
              <a:ext cx="185124" cy="190734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35972" y="5380754"/>
              <a:ext cx="185124" cy="190734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136735" y="2628055"/>
            <a:ext cx="182728" cy="148484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377" y="4971452"/>
            <a:ext cx="182728" cy="148484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5073" y="2341440"/>
            <a:ext cx="304102" cy="123154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47800" y="1685924"/>
            <a:ext cx="6276975" cy="2257424"/>
            <a:chOff x="1447800" y="1685924"/>
            <a:chExt cx="6276975" cy="2257424"/>
          </a:xfrm>
        </p:grpSpPr>
        <p:sp>
          <p:nvSpPr>
            <p:cNvPr id="6" name="Multiply 5"/>
            <p:cNvSpPr/>
            <p:nvPr/>
          </p:nvSpPr>
          <p:spPr>
            <a:xfrm>
              <a:off x="1447800" y="3648074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0" name="Multiply 29"/>
            <p:cNvSpPr/>
            <p:nvPr/>
          </p:nvSpPr>
          <p:spPr>
            <a:xfrm>
              <a:off x="1714500" y="2962274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1" name="Multiply 30"/>
            <p:cNvSpPr/>
            <p:nvPr/>
          </p:nvSpPr>
          <p:spPr>
            <a:xfrm>
              <a:off x="2333625" y="2343149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2" name="Multiply 31"/>
            <p:cNvSpPr/>
            <p:nvPr/>
          </p:nvSpPr>
          <p:spPr>
            <a:xfrm>
              <a:off x="2419350" y="2266949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3" name="Multiply 32"/>
            <p:cNvSpPr/>
            <p:nvPr/>
          </p:nvSpPr>
          <p:spPr>
            <a:xfrm>
              <a:off x="2771775" y="2162174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4" name="Multiply 33"/>
            <p:cNvSpPr/>
            <p:nvPr/>
          </p:nvSpPr>
          <p:spPr>
            <a:xfrm>
              <a:off x="2905125" y="1733549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5" name="Multiply 34"/>
            <p:cNvSpPr/>
            <p:nvPr/>
          </p:nvSpPr>
          <p:spPr>
            <a:xfrm>
              <a:off x="3314700" y="1685924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6" name="Multiply 35"/>
            <p:cNvSpPr/>
            <p:nvPr/>
          </p:nvSpPr>
          <p:spPr>
            <a:xfrm>
              <a:off x="3256674" y="2447078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2933700" y="3162298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2838450" y="3371848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39" name="Multiply 38"/>
            <p:cNvSpPr/>
            <p:nvPr/>
          </p:nvSpPr>
          <p:spPr>
            <a:xfrm>
              <a:off x="3771900" y="3467098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0" name="Multiply 39"/>
            <p:cNvSpPr/>
            <p:nvPr/>
          </p:nvSpPr>
          <p:spPr>
            <a:xfrm>
              <a:off x="4124325" y="3514723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1" name="Multiply 40"/>
            <p:cNvSpPr/>
            <p:nvPr/>
          </p:nvSpPr>
          <p:spPr>
            <a:xfrm>
              <a:off x="5000625" y="3381373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42" name="Multiply 41"/>
            <p:cNvSpPr/>
            <p:nvPr/>
          </p:nvSpPr>
          <p:spPr>
            <a:xfrm>
              <a:off x="7439025" y="3724273"/>
              <a:ext cx="285750" cy="219075"/>
            </a:xfrm>
            <a:prstGeom prst="mathMultiply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7" name="Multiply 46"/>
          <p:cNvSpPr/>
          <p:nvPr/>
        </p:nvSpPr>
        <p:spPr>
          <a:xfrm>
            <a:off x="11292375" y="4162423"/>
            <a:ext cx="285750" cy="219075"/>
          </a:xfrm>
          <a:prstGeom prst="mathMultiply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3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D0B7B31-0ABF-40D4-8E8B-4C7D9070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O3S-DQA: outlook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E04595-9BFB-4F03-B9B6-FC4FF70DB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65020" y="6143477"/>
            <a:ext cx="3474980" cy="366669"/>
          </a:xfrm>
        </p:spPr>
        <p:txBody>
          <a:bodyPr/>
          <a:lstStyle/>
          <a:p>
            <a:pPr algn="r"/>
            <a:fld id="{2DAB09C5-3251-4B47-B002-D03712DC64C3}" type="slidenum">
              <a:rPr lang="nl-NL" smtClean="0"/>
              <a:pPr algn="r"/>
              <a:t>8</a:t>
            </a:fld>
            <a:endParaRPr lang="nl-NL" dirty="0"/>
          </a:p>
        </p:txBody>
      </p:sp>
      <p:pic>
        <p:nvPicPr>
          <p:cNvPr id="7" name="image12.png" descr="A close up of a map&#10;&#10;Description automatically generated"/>
          <p:cNvPicPr/>
          <p:nvPr/>
        </p:nvPicPr>
        <p:blipFill>
          <a:blip r:embed="rId2"/>
          <a:srcRect l="2090" r="-664"/>
          <a:stretch>
            <a:fillRect/>
          </a:stretch>
        </p:blipFill>
        <p:spPr>
          <a:xfrm>
            <a:off x="-21596" y="1141300"/>
            <a:ext cx="9164768" cy="5368846"/>
          </a:xfrm>
          <a:prstGeom prst="rect">
            <a:avLst/>
          </a:prstGeom>
          <a:ln/>
        </p:spPr>
      </p:pic>
      <p:sp>
        <p:nvSpPr>
          <p:cNvPr id="3" name="Freeform 2"/>
          <p:cNvSpPr/>
          <p:nvPr/>
        </p:nvSpPr>
        <p:spPr>
          <a:xfrm>
            <a:off x="2252663" y="1695450"/>
            <a:ext cx="1333500" cy="985838"/>
          </a:xfrm>
          <a:custGeom>
            <a:avLst/>
            <a:gdLst>
              <a:gd name="connsiteX0" fmla="*/ 1271587 w 1333500"/>
              <a:gd name="connsiteY0" fmla="*/ 0 h 985838"/>
              <a:gd name="connsiteX1" fmla="*/ 695325 w 1333500"/>
              <a:gd name="connsiteY1" fmla="*/ 4763 h 985838"/>
              <a:gd name="connsiteX2" fmla="*/ 0 w 1333500"/>
              <a:gd name="connsiteY2" fmla="*/ 857250 h 985838"/>
              <a:gd name="connsiteX3" fmla="*/ 704850 w 1333500"/>
              <a:gd name="connsiteY3" fmla="*/ 857250 h 985838"/>
              <a:gd name="connsiteX4" fmla="*/ 795337 w 1333500"/>
              <a:gd name="connsiteY4" fmla="*/ 952500 h 985838"/>
              <a:gd name="connsiteX5" fmla="*/ 1033462 w 1333500"/>
              <a:gd name="connsiteY5" fmla="*/ 919163 h 985838"/>
              <a:gd name="connsiteX6" fmla="*/ 1238250 w 1333500"/>
              <a:gd name="connsiteY6" fmla="*/ 985838 h 985838"/>
              <a:gd name="connsiteX7" fmla="*/ 1333500 w 1333500"/>
              <a:gd name="connsiteY7" fmla="*/ 623888 h 985838"/>
              <a:gd name="connsiteX8" fmla="*/ 928687 w 1333500"/>
              <a:gd name="connsiteY8" fmla="*/ 152400 h 985838"/>
              <a:gd name="connsiteX9" fmla="*/ 1300162 w 1333500"/>
              <a:gd name="connsiteY9" fmla="*/ 157163 h 985838"/>
              <a:gd name="connsiteX10" fmla="*/ 1271587 w 1333500"/>
              <a:gd name="connsiteY10" fmla="*/ 0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985838">
                <a:moveTo>
                  <a:pt x="1271587" y="0"/>
                </a:moveTo>
                <a:lnTo>
                  <a:pt x="695325" y="4763"/>
                </a:lnTo>
                <a:lnTo>
                  <a:pt x="0" y="857250"/>
                </a:lnTo>
                <a:lnTo>
                  <a:pt x="704850" y="857250"/>
                </a:lnTo>
                <a:lnTo>
                  <a:pt x="795337" y="952500"/>
                </a:lnTo>
                <a:lnTo>
                  <a:pt x="1033462" y="919163"/>
                </a:lnTo>
                <a:lnTo>
                  <a:pt x="1238250" y="985838"/>
                </a:lnTo>
                <a:lnTo>
                  <a:pt x="1333500" y="623888"/>
                </a:lnTo>
                <a:lnTo>
                  <a:pt x="928687" y="152400"/>
                </a:lnTo>
                <a:lnTo>
                  <a:pt x="1300162" y="157163"/>
                </a:lnTo>
                <a:lnTo>
                  <a:pt x="1271587" y="0"/>
                </a:lnTo>
                <a:close/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9238" y="6419850"/>
            <a:ext cx="5957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A0"/>
                </a:solidFill>
                <a:ea typeface="Verdana" charset="0"/>
                <a:cs typeface="Verdana" charset="0"/>
              </a:rPr>
              <a:t>Fig. taken from the ASOPOS 2.0 report, courtesy of A. Thompson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2908300" y="2933700"/>
            <a:ext cx="3743325" cy="1149350"/>
          </a:xfrm>
          <a:custGeom>
            <a:avLst/>
            <a:gdLst>
              <a:gd name="connsiteX0" fmla="*/ 3505200 w 3505200"/>
              <a:gd name="connsiteY0" fmla="*/ 0 h 1149350"/>
              <a:gd name="connsiteX1" fmla="*/ 3505200 w 3505200"/>
              <a:gd name="connsiteY1" fmla="*/ 406400 h 1149350"/>
              <a:gd name="connsiteX2" fmla="*/ 3333750 w 3505200"/>
              <a:gd name="connsiteY2" fmla="*/ 717550 h 1149350"/>
              <a:gd name="connsiteX3" fmla="*/ 2476500 w 3505200"/>
              <a:gd name="connsiteY3" fmla="*/ 1136650 h 1149350"/>
              <a:gd name="connsiteX4" fmla="*/ 1739900 w 3505200"/>
              <a:gd name="connsiteY4" fmla="*/ 1149350 h 1149350"/>
              <a:gd name="connsiteX5" fmla="*/ 0 w 3505200"/>
              <a:gd name="connsiteY5" fmla="*/ 330200 h 1149350"/>
              <a:gd name="connsiteX6" fmla="*/ 171450 w 3505200"/>
              <a:gd name="connsiteY6" fmla="*/ 177800 h 1149350"/>
              <a:gd name="connsiteX7" fmla="*/ 1244600 w 3505200"/>
              <a:gd name="connsiteY7" fmla="*/ 501650 h 1149350"/>
              <a:gd name="connsiteX8" fmla="*/ 1708150 w 3505200"/>
              <a:gd name="connsiteY8" fmla="*/ 558800 h 1149350"/>
              <a:gd name="connsiteX9" fmla="*/ 2324100 w 3505200"/>
              <a:gd name="connsiteY9" fmla="*/ 469900 h 1149350"/>
              <a:gd name="connsiteX10" fmla="*/ 3200400 w 3505200"/>
              <a:gd name="connsiteY10" fmla="*/ 247650 h 1149350"/>
              <a:gd name="connsiteX11" fmla="*/ 3371850 w 3505200"/>
              <a:gd name="connsiteY11" fmla="*/ 0 h 1149350"/>
              <a:gd name="connsiteX12" fmla="*/ 3505200 w 3505200"/>
              <a:gd name="connsiteY12" fmla="*/ 0 h 1149350"/>
              <a:gd name="connsiteX0" fmla="*/ 3505200 w 3743325"/>
              <a:gd name="connsiteY0" fmla="*/ 0 h 1149350"/>
              <a:gd name="connsiteX1" fmla="*/ 3505200 w 3743325"/>
              <a:gd name="connsiteY1" fmla="*/ 406400 h 1149350"/>
              <a:gd name="connsiteX2" fmla="*/ 3743325 w 3743325"/>
              <a:gd name="connsiteY2" fmla="*/ 736600 h 1149350"/>
              <a:gd name="connsiteX3" fmla="*/ 2476500 w 3743325"/>
              <a:gd name="connsiteY3" fmla="*/ 1136650 h 1149350"/>
              <a:gd name="connsiteX4" fmla="*/ 1739900 w 3743325"/>
              <a:gd name="connsiteY4" fmla="*/ 1149350 h 1149350"/>
              <a:gd name="connsiteX5" fmla="*/ 0 w 3743325"/>
              <a:gd name="connsiteY5" fmla="*/ 330200 h 1149350"/>
              <a:gd name="connsiteX6" fmla="*/ 171450 w 3743325"/>
              <a:gd name="connsiteY6" fmla="*/ 177800 h 1149350"/>
              <a:gd name="connsiteX7" fmla="*/ 1244600 w 3743325"/>
              <a:gd name="connsiteY7" fmla="*/ 501650 h 1149350"/>
              <a:gd name="connsiteX8" fmla="*/ 1708150 w 3743325"/>
              <a:gd name="connsiteY8" fmla="*/ 558800 h 1149350"/>
              <a:gd name="connsiteX9" fmla="*/ 2324100 w 3743325"/>
              <a:gd name="connsiteY9" fmla="*/ 469900 h 1149350"/>
              <a:gd name="connsiteX10" fmla="*/ 3200400 w 3743325"/>
              <a:gd name="connsiteY10" fmla="*/ 247650 h 1149350"/>
              <a:gd name="connsiteX11" fmla="*/ 3371850 w 3743325"/>
              <a:gd name="connsiteY11" fmla="*/ 0 h 1149350"/>
              <a:gd name="connsiteX12" fmla="*/ 3505200 w 3743325"/>
              <a:gd name="connsiteY12" fmla="*/ 0 h 1149350"/>
              <a:gd name="connsiteX0" fmla="*/ 3505200 w 3743325"/>
              <a:gd name="connsiteY0" fmla="*/ 0 h 1149350"/>
              <a:gd name="connsiteX1" fmla="*/ 3600450 w 3743325"/>
              <a:gd name="connsiteY1" fmla="*/ 387350 h 1149350"/>
              <a:gd name="connsiteX2" fmla="*/ 3743325 w 3743325"/>
              <a:gd name="connsiteY2" fmla="*/ 736600 h 1149350"/>
              <a:gd name="connsiteX3" fmla="*/ 2476500 w 3743325"/>
              <a:gd name="connsiteY3" fmla="*/ 1136650 h 1149350"/>
              <a:gd name="connsiteX4" fmla="*/ 1739900 w 3743325"/>
              <a:gd name="connsiteY4" fmla="*/ 1149350 h 1149350"/>
              <a:gd name="connsiteX5" fmla="*/ 0 w 3743325"/>
              <a:gd name="connsiteY5" fmla="*/ 330200 h 1149350"/>
              <a:gd name="connsiteX6" fmla="*/ 171450 w 3743325"/>
              <a:gd name="connsiteY6" fmla="*/ 177800 h 1149350"/>
              <a:gd name="connsiteX7" fmla="*/ 1244600 w 3743325"/>
              <a:gd name="connsiteY7" fmla="*/ 501650 h 1149350"/>
              <a:gd name="connsiteX8" fmla="*/ 1708150 w 3743325"/>
              <a:gd name="connsiteY8" fmla="*/ 558800 h 1149350"/>
              <a:gd name="connsiteX9" fmla="*/ 2324100 w 3743325"/>
              <a:gd name="connsiteY9" fmla="*/ 469900 h 1149350"/>
              <a:gd name="connsiteX10" fmla="*/ 3200400 w 3743325"/>
              <a:gd name="connsiteY10" fmla="*/ 247650 h 1149350"/>
              <a:gd name="connsiteX11" fmla="*/ 3371850 w 3743325"/>
              <a:gd name="connsiteY11" fmla="*/ 0 h 1149350"/>
              <a:gd name="connsiteX12" fmla="*/ 3505200 w 3743325"/>
              <a:gd name="connsiteY12" fmla="*/ 0 h 1149350"/>
              <a:gd name="connsiteX0" fmla="*/ 3505200 w 3743325"/>
              <a:gd name="connsiteY0" fmla="*/ 0 h 1149350"/>
              <a:gd name="connsiteX1" fmla="*/ 3600450 w 3743325"/>
              <a:gd name="connsiteY1" fmla="*/ 387350 h 1149350"/>
              <a:gd name="connsiteX2" fmla="*/ 3743325 w 3743325"/>
              <a:gd name="connsiteY2" fmla="*/ 736600 h 1149350"/>
              <a:gd name="connsiteX3" fmla="*/ 2476500 w 3743325"/>
              <a:gd name="connsiteY3" fmla="*/ 1136650 h 1149350"/>
              <a:gd name="connsiteX4" fmla="*/ 1739900 w 3743325"/>
              <a:gd name="connsiteY4" fmla="*/ 1149350 h 1149350"/>
              <a:gd name="connsiteX5" fmla="*/ 0 w 3743325"/>
              <a:gd name="connsiteY5" fmla="*/ 330200 h 1149350"/>
              <a:gd name="connsiteX6" fmla="*/ 171450 w 3743325"/>
              <a:gd name="connsiteY6" fmla="*/ 177800 h 1149350"/>
              <a:gd name="connsiteX7" fmla="*/ 1244600 w 3743325"/>
              <a:gd name="connsiteY7" fmla="*/ 501650 h 1149350"/>
              <a:gd name="connsiteX8" fmla="*/ 1708150 w 3743325"/>
              <a:gd name="connsiteY8" fmla="*/ 558800 h 1149350"/>
              <a:gd name="connsiteX9" fmla="*/ 2324100 w 3743325"/>
              <a:gd name="connsiteY9" fmla="*/ 469900 h 1149350"/>
              <a:gd name="connsiteX10" fmla="*/ 3200400 w 3743325"/>
              <a:gd name="connsiteY10" fmla="*/ 247650 h 1149350"/>
              <a:gd name="connsiteX11" fmla="*/ 3371850 w 3743325"/>
              <a:gd name="connsiteY11" fmla="*/ 0 h 1149350"/>
              <a:gd name="connsiteX12" fmla="*/ 3505200 w 3743325"/>
              <a:gd name="connsiteY12" fmla="*/ 0 h 1149350"/>
              <a:gd name="connsiteX0" fmla="*/ 3476625 w 3743325"/>
              <a:gd name="connsiteY0" fmla="*/ 0 h 1149350"/>
              <a:gd name="connsiteX1" fmla="*/ 3600450 w 3743325"/>
              <a:gd name="connsiteY1" fmla="*/ 387350 h 1149350"/>
              <a:gd name="connsiteX2" fmla="*/ 3743325 w 3743325"/>
              <a:gd name="connsiteY2" fmla="*/ 736600 h 1149350"/>
              <a:gd name="connsiteX3" fmla="*/ 2476500 w 3743325"/>
              <a:gd name="connsiteY3" fmla="*/ 1136650 h 1149350"/>
              <a:gd name="connsiteX4" fmla="*/ 1739900 w 3743325"/>
              <a:gd name="connsiteY4" fmla="*/ 1149350 h 1149350"/>
              <a:gd name="connsiteX5" fmla="*/ 0 w 3743325"/>
              <a:gd name="connsiteY5" fmla="*/ 330200 h 1149350"/>
              <a:gd name="connsiteX6" fmla="*/ 171450 w 3743325"/>
              <a:gd name="connsiteY6" fmla="*/ 177800 h 1149350"/>
              <a:gd name="connsiteX7" fmla="*/ 1244600 w 3743325"/>
              <a:gd name="connsiteY7" fmla="*/ 501650 h 1149350"/>
              <a:gd name="connsiteX8" fmla="*/ 1708150 w 3743325"/>
              <a:gd name="connsiteY8" fmla="*/ 558800 h 1149350"/>
              <a:gd name="connsiteX9" fmla="*/ 2324100 w 3743325"/>
              <a:gd name="connsiteY9" fmla="*/ 469900 h 1149350"/>
              <a:gd name="connsiteX10" fmla="*/ 3200400 w 3743325"/>
              <a:gd name="connsiteY10" fmla="*/ 247650 h 1149350"/>
              <a:gd name="connsiteX11" fmla="*/ 3371850 w 3743325"/>
              <a:gd name="connsiteY11" fmla="*/ 0 h 1149350"/>
              <a:gd name="connsiteX12" fmla="*/ 3476625 w 3743325"/>
              <a:gd name="connsiteY12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3325" h="1149350">
                <a:moveTo>
                  <a:pt x="3476625" y="0"/>
                </a:moveTo>
                <a:cubicBezTo>
                  <a:pt x="3508375" y="129117"/>
                  <a:pt x="3511550" y="315383"/>
                  <a:pt x="3600450" y="387350"/>
                </a:cubicBezTo>
                <a:lnTo>
                  <a:pt x="3743325" y="736600"/>
                </a:lnTo>
                <a:lnTo>
                  <a:pt x="2476500" y="1136650"/>
                </a:lnTo>
                <a:lnTo>
                  <a:pt x="1739900" y="1149350"/>
                </a:lnTo>
                <a:lnTo>
                  <a:pt x="0" y="330200"/>
                </a:lnTo>
                <a:lnTo>
                  <a:pt x="171450" y="177800"/>
                </a:lnTo>
                <a:lnTo>
                  <a:pt x="1244600" y="501650"/>
                </a:lnTo>
                <a:lnTo>
                  <a:pt x="1708150" y="558800"/>
                </a:lnTo>
                <a:lnTo>
                  <a:pt x="2324100" y="469900"/>
                </a:lnTo>
                <a:lnTo>
                  <a:pt x="3200400" y="247650"/>
                </a:lnTo>
                <a:lnTo>
                  <a:pt x="3371850" y="0"/>
                </a:lnTo>
                <a:lnTo>
                  <a:pt x="3476625" y="0"/>
                </a:lnTo>
                <a:close/>
              </a:path>
            </a:pathLst>
          </a:custGeom>
          <a:noFill/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0501" y="1904182"/>
            <a:ext cx="6412222" cy="3495856"/>
            <a:chOff x="1200501" y="2075632"/>
            <a:chExt cx="6412222" cy="3495856"/>
          </a:xfrm>
        </p:grpSpPr>
        <p:sp>
          <p:nvSpPr>
            <p:cNvPr id="12" name="Freeform 11"/>
            <p:cNvSpPr/>
            <p:nvPr/>
          </p:nvSpPr>
          <p:spPr>
            <a:xfrm>
              <a:off x="1200501" y="2737591"/>
              <a:ext cx="1940996" cy="1475382"/>
            </a:xfrm>
            <a:custGeom>
              <a:avLst/>
              <a:gdLst>
                <a:gd name="connsiteX0" fmla="*/ 1037816 w 1940996"/>
                <a:gd name="connsiteY0" fmla="*/ 0 h 1323917"/>
                <a:gd name="connsiteX1" fmla="*/ 1682944 w 1940996"/>
                <a:gd name="connsiteY1" fmla="*/ 16830 h 1323917"/>
                <a:gd name="connsiteX2" fmla="*/ 1795141 w 1940996"/>
                <a:gd name="connsiteY2" fmla="*/ 134636 h 1323917"/>
                <a:gd name="connsiteX3" fmla="*/ 1935386 w 1940996"/>
                <a:gd name="connsiteY3" fmla="*/ 134636 h 1323917"/>
                <a:gd name="connsiteX4" fmla="*/ 1940996 w 1940996"/>
                <a:gd name="connsiteY4" fmla="*/ 274881 h 1323917"/>
                <a:gd name="connsiteX5" fmla="*/ 1559528 w 1940996"/>
                <a:gd name="connsiteY5" fmla="*/ 746106 h 1323917"/>
                <a:gd name="connsiteX6" fmla="*/ 1868068 w 1940996"/>
                <a:gd name="connsiteY6" fmla="*/ 869522 h 1323917"/>
                <a:gd name="connsiteX7" fmla="*/ 1884898 w 1940996"/>
                <a:gd name="connsiteY7" fmla="*/ 1049036 h 1323917"/>
                <a:gd name="connsiteX8" fmla="*/ 28049 w 1940996"/>
                <a:gd name="connsiteY8" fmla="*/ 1323917 h 1323917"/>
                <a:gd name="connsiteX9" fmla="*/ 0 w 1940996"/>
                <a:gd name="connsiteY9" fmla="*/ 1110744 h 1323917"/>
                <a:gd name="connsiteX10" fmla="*/ 521712 w 1940996"/>
                <a:gd name="connsiteY10" fmla="*/ 560982 h 1323917"/>
                <a:gd name="connsiteX11" fmla="*/ 847082 w 1940996"/>
                <a:gd name="connsiteY11" fmla="*/ 89757 h 1323917"/>
                <a:gd name="connsiteX12" fmla="*/ 1037816 w 1940996"/>
                <a:gd name="connsiteY12" fmla="*/ 0 h 1323917"/>
                <a:gd name="connsiteX0" fmla="*/ 1037816 w 1940996"/>
                <a:gd name="connsiteY0" fmla="*/ 0 h 1475382"/>
                <a:gd name="connsiteX1" fmla="*/ 1682944 w 1940996"/>
                <a:gd name="connsiteY1" fmla="*/ 16830 h 1475382"/>
                <a:gd name="connsiteX2" fmla="*/ 1795141 w 1940996"/>
                <a:gd name="connsiteY2" fmla="*/ 134636 h 1475382"/>
                <a:gd name="connsiteX3" fmla="*/ 1935386 w 1940996"/>
                <a:gd name="connsiteY3" fmla="*/ 134636 h 1475382"/>
                <a:gd name="connsiteX4" fmla="*/ 1940996 w 1940996"/>
                <a:gd name="connsiteY4" fmla="*/ 274881 h 1475382"/>
                <a:gd name="connsiteX5" fmla="*/ 1559528 w 1940996"/>
                <a:gd name="connsiteY5" fmla="*/ 746106 h 1475382"/>
                <a:gd name="connsiteX6" fmla="*/ 1868068 w 1940996"/>
                <a:gd name="connsiteY6" fmla="*/ 869522 h 1475382"/>
                <a:gd name="connsiteX7" fmla="*/ 1884898 w 1940996"/>
                <a:gd name="connsiteY7" fmla="*/ 1049036 h 1475382"/>
                <a:gd name="connsiteX8" fmla="*/ 39269 w 1940996"/>
                <a:gd name="connsiteY8" fmla="*/ 1475382 h 1475382"/>
                <a:gd name="connsiteX9" fmla="*/ 0 w 1940996"/>
                <a:gd name="connsiteY9" fmla="*/ 1110744 h 1475382"/>
                <a:gd name="connsiteX10" fmla="*/ 521712 w 1940996"/>
                <a:gd name="connsiteY10" fmla="*/ 560982 h 1475382"/>
                <a:gd name="connsiteX11" fmla="*/ 847082 w 1940996"/>
                <a:gd name="connsiteY11" fmla="*/ 89757 h 1475382"/>
                <a:gd name="connsiteX12" fmla="*/ 1037816 w 1940996"/>
                <a:gd name="connsiteY12" fmla="*/ 0 h 14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0996" h="1475382">
                  <a:moveTo>
                    <a:pt x="1037816" y="0"/>
                  </a:moveTo>
                  <a:lnTo>
                    <a:pt x="1682944" y="16830"/>
                  </a:lnTo>
                  <a:lnTo>
                    <a:pt x="1795141" y="134636"/>
                  </a:lnTo>
                  <a:lnTo>
                    <a:pt x="1935386" y="134636"/>
                  </a:lnTo>
                  <a:lnTo>
                    <a:pt x="1940996" y="274881"/>
                  </a:lnTo>
                  <a:lnTo>
                    <a:pt x="1559528" y="746106"/>
                  </a:lnTo>
                  <a:lnTo>
                    <a:pt x="1868068" y="869522"/>
                  </a:lnTo>
                  <a:lnTo>
                    <a:pt x="1884898" y="1049036"/>
                  </a:lnTo>
                  <a:lnTo>
                    <a:pt x="39269" y="1475382"/>
                  </a:lnTo>
                  <a:lnTo>
                    <a:pt x="0" y="1110744"/>
                  </a:lnTo>
                  <a:lnTo>
                    <a:pt x="521712" y="560982"/>
                  </a:lnTo>
                  <a:lnTo>
                    <a:pt x="847082" y="89757"/>
                  </a:lnTo>
                  <a:lnTo>
                    <a:pt x="1037816" y="0"/>
                  </a:lnTo>
                  <a:close/>
                </a:path>
              </a:pathLst>
            </a:cu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371501" y="3590282"/>
              <a:ext cx="241222" cy="622690"/>
            </a:xfrm>
            <a:custGeom>
              <a:avLst/>
              <a:gdLst>
                <a:gd name="connsiteX0" fmla="*/ 235612 w 241222"/>
                <a:gd name="connsiteY0" fmla="*/ 0 h 622690"/>
                <a:gd name="connsiteX1" fmla="*/ 0 w 241222"/>
                <a:gd name="connsiteY1" fmla="*/ 252442 h 622690"/>
                <a:gd name="connsiteX2" fmla="*/ 50488 w 241222"/>
                <a:gd name="connsiteY2" fmla="*/ 622690 h 622690"/>
                <a:gd name="connsiteX3" fmla="*/ 241222 w 241222"/>
                <a:gd name="connsiteY3" fmla="*/ 572201 h 62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22" h="622690">
                  <a:moveTo>
                    <a:pt x="235612" y="0"/>
                  </a:moveTo>
                  <a:lnTo>
                    <a:pt x="0" y="252442"/>
                  </a:lnTo>
                  <a:lnTo>
                    <a:pt x="50488" y="622690"/>
                  </a:lnTo>
                  <a:lnTo>
                    <a:pt x="241222" y="572201"/>
                  </a:lnTo>
                </a:path>
              </a:pathLst>
            </a:cu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81016" y="2075632"/>
              <a:ext cx="185124" cy="190734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35972" y="5380754"/>
              <a:ext cx="185124" cy="190734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136735" y="2628055"/>
            <a:ext cx="182728" cy="148484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377" y="4971452"/>
            <a:ext cx="182728" cy="148484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5073" y="2341440"/>
            <a:ext cx="304102" cy="123154"/>
          </a:xfrm>
          <a:prstGeom prst="rect">
            <a:avLst/>
          </a:prstGeom>
          <a:noFill/>
          <a:ln w="444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248150" y="1125555"/>
            <a:ext cx="7885498" cy="3698011"/>
            <a:chOff x="4248150" y="1125555"/>
            <a:chExt cx="7885498" cy="3698011"/>
          </a:xfrm>
        </p:grpSpPr>
        <p:sp>
          <p:nvSpPr>
            <p:cNvPr id="30" name="Text Placeholder 15"/>
            <p:cNvSpPr txBox="1">
              <a:spLocks/>
            </p:cNvSpPr>
            <p:nvPr/>
          </p:nvSpPr>
          <p:spPr>
            <a:xfrm>
              <a:off x="8210549" y="1125555"/>
              <a:ext cx="3923099" cy="1141396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266EBF"/>
                </a:buClr>
                <a:buFont typeface="Arial" panose="020B0604020202020204" pitchFamily="34" charset="0"/>
                <a:buNone/>
                <a:defRPr sz="2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1pPr>
              <a:lvl2pPr marL="296863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2pPr>
              <a:lvl3pPr marL="736600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3pPr>
              <a:lvl4pPr marL="1139825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lang="nl-NL" sz="16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4pPr>
              <a:lvl5pPr marL="1416050" indent="-1714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sz="1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9900FF"/>
                  </a:solidFill>
                </a:rPr>
                <a:t>In the pipeline: </a:t>
              </a:r>
              <a:r>
                <a:rPr lang="en-US" sz="1800" dirty="0">
                  <a:solidFill>
                    <a:srgbClr val="9900FF"/>
                  </a:solidFill>
                </a:rPr>
                <a:t>Japanese sites, Syowa, Lauder, </a:t>
              </a:r>
              <a:r>
                <a:rPr lang="en-US" sz="1800" dirty="0" err="1">
                  <a:solidFill>
                    <a:srgbClr val="9900FF"/>
                  </a:solidFill>
                </a:rPr>
                <a:t>Observatoire</a:t>
              </a:r>
              <a:r>
                <a:rPr lang="en-US" sz="1800" dirty="0">
                  <a:solidFill>
                    <a:srgbClr val="9900FF"/>
                  </a:solidFill>
                </a:rPr>
                <a:t> Haute Provence,  </a:t>
              </a:r>
              <a:r>
                <a:rPr lang="en-US" sz="1800" dirty="0" err="1">
                  <a:solidFill>
                    <a:srgbClr val="9900FF"/>
                  </a:solidFill>
                </a:rPr>
                <a:t>Izaňa</a:t>
              </a:r>
              <a:r>
                <a:rPr lang="en-US" sz="1800" dirty="0">
                  <a:solidFill>
                    <a:srgbClr val="9900FF"/>
                  </a:solidFill>
                </a:rPr>
                <a:t> (7 sites)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248150" y="2403017"/>
              <a:ext cx="3352800" cy="2420549"/>
              <a:chOff x="4248150" y="2403017"/>
              <a:chExt cx="3352800" cy="2420549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6991350" y="2403017"/>
                <a:ext cx="123825" cy="163124"/>
              </a:xfrm>
              <a:prstGeom prst="straightConnector1">
                <a:avLst/>
              </a:prstGeom>
              <a:ln w="31750">
                <a:solidFill>
                  <a:srgbClr val="99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6972300" y="2564942"/>
                <a:ext cx="123825" cy="163124"/>
              </a:xfrm>
              <a:prstGeom prst="straightConnector1">
                <a:avLst/>
              </a:prstGeom>
              <a:ln w="31750">
                <a:solidFill>
                  <a:srgbClr val="99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7477125" y="4184192"/>
                <a:ext cx="123825" cy="163124"/>
              </a:xfrm>
              <a:prstGeom prst="straightConnector1">
                <a:avLst/>
              </a:prstGeom>
              <a:ln w="31750">
                <a:solidFill>
                  <a:srgbClr val="99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5238750" y="4660442"/>
                <a:ext cx="123825" cy="163124"/>
              </a:xfrm>
              <a:prstGeom prst="straightConnector1">
                <a:avLst/>
              </a:prstGeom>
              <a:ln w="31750">
                <a:solidFill>
                  <a:srgbClr val="99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6719893" y="2721776"/>
                <a:ext cx="123825" cy="163124"/>
              </a:xfrm>
              <a:prstGeom prst="straightConnector1">
                <a:avLst/>
              </a:prstGeom>
              <a:ln w="31750">
                <a:solidFill>
                  <a:srgbClr val="99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4641851" y="2601618"/>
                <a:ext cx="128016" cy="164592"/>
              </a:xfrm>
              <a:prstGeom prst="straightConnector1">
                <a:avLst/>
              </a:prstGeom>
              <a:ln w="31750">
                <a:solidFill>
                  <a:srgbClr val="99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4248150" y="2698292"/>
                <a:ext cx="123825" cy="163124"/>
              </a:xfrm>
              <a:prstGeom prst="straightConnector1">
                <a:avLst/>
              </a:prstGeom>
              <a:ln w="31750">
                <a:solidFill>
                  <a:srgbClr val="99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 Placeholder 15"/>
          <p:cNvSpPr txBox="1">
            <a:spLocks/>
          </p:cNvSpPr>
          <p:nvPr/>
        </p:nvSpPr>
        <p:spPr>
          <a:xfrm>
            <a:off x="8211312" y="2082165"/>
            <a:ext cx="3923099" cy="81696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4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 h</a:t>
            </a:r>
            <a:r>
              <a:rPr lang="en-US" sz="2000" b="1" dirty="0">
                <a:solidFill>
                  <a:srgbClr val="9900FF"/>
                </a:solidFill>
                <a:sym typeface="Wingdings" panose="05000000000000000000" pitchFamily="2" charset="2"/>
              </a:rPr>
              <a:t>o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o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g</a:t>
            </a:r>
            <a:r>
              <a:rPr lang="en-US" sz="2000" b="1" dirty="0">
                <a:solidFill>
                  <a:srgbClr val="00003F"/>
                </a:solidFill>
                <a:sym typeface="Wingdings" panose="05000000000000000000" pitchFamily="2" charset="2"/>
              </a:rPr>
              <a:t>e</a:t>
            </a:r>
            <a:r>
              <a:rPr lang="en-US" sz="2000" b="1" dirty="0">
                <a:solidFill>
                  <a:srgbClr val="9900FF"/>
                </a:solidFill>
                <a:sym typeface="Wingdings" panose="05000000000000000000" pitchFamily="2" charset="2"/>
              </a:rPr>
              <a:t>n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z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e</a:t>
            </a:r>
            <a:r>
              <a:rPr lang="en-US" sz="2000" b="1" dirty="0">
                <a:solidFill>
                  <a:srgbClr val="2C353D"/>
                </a:solidFill>
                <a:sym typeface="Wingdings" panose="05000000000000000000" pitchFamily="2" charset="2"/>
              </a:rPr>
              <a:t>d </a:t>
            </a:r>
            <a:r>
              <a:rPr lang="en-US" sz="2000" b="1" dirty="0">
                <a:solidFill>
                  <a:srgbClr val="9900FF"/>
                </a:solidFill>
                <a:sym typeface="Wingdings" panose="05000000000000000000" pitchFamily="2" charset="2"/>
              </a:rPr>
              <a:t>s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en-US" sz="2000" b="1" dirty="0">
                <a:solidFill>
                  <a:srgbClr val="0033A0"/>
                </a:solidFill>
                <a:sym typeface="Wingdings" panose="05000000000000000000" pitchFamily="2" charset="2"/>
              </a:rPr>
              <a:t>t</a:t>
            </a:r>
            <a:r>
              <a:rPr lang="en-US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e</a:t>
            </a:r>
            <a:r>
              <a:rPr lang="en-US" sz="2000" b="1" dirty="0">
                <a:solidFill>
                  <a:srgbClr val="00003F"/>
                </a:solidFill>
                <a:sym typeface="Wingdings" panose="05000000000000000000" pitchFamily="2" charset="2"/>
              </a:rPr>
              <a:t>s</a:t>
            </a:r>
            <a:endParaRPr lang="en-US" sz="2000" b="1" dirty="0">
              <a:solidFill>
                <a:srgbClr val="00003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707843" y="2218792"/>
            <a:ext cx="8425805" cy="3505733"/>
            <a:chOff x="3707843" y="2218792"/>
            <a:chExt cx="8425805" cy="35057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843" y="2218792"/>
              <a:ext cx="516593" cy="343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Placeholder 15"/>
            <p:cNvSpPr txBox="1">
              <a:spLocks/>
            </p:cNvSpPr>
            <p:nvPr/>
          </p:nvSpPr>
          <p:spPr>
            <a:xfrm>
              <a:off x="8210549" y="2640029"/>
              <a:ext cx="3923099" cy="3084496"/>
            </a:xfrm>
            <a:prstGeom prst="rect">
              <a:avLst/>
            </a:prstGeom>
          </p:spPr>
          <p:txBody>
            <a:bodyPr/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266EBF"/>
                </a:buClr>
                <a:buFont typeface="Arial" panose="020B0604020202020204" pitchFamily="34" charset="0"/>
                <a:buNone/>
                <a:defRPr sz="2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1pPr>
              <a:lvl2pPr marL="296863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2pPr>
              <a:lvl3pPr marL="736600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SzPct val="90000"/>
                <a:buFont typeface="Arial" panose="020B0604020202020204" pitchFamily="34" charset="0"/>
                <a:buChar char="•"/>
                <a:tabLst/>
                <a:defRPr sz="18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3pPr>
              <a:lvl4pPr marL="1139825" indent="-2857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lang="nl-NL" sz="16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4pPr>
              <a:lvl5pPr marL="1416050" indent="-17145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266EBF"/>
                </a:buClr>
                <a:buFont typeface="Arial" panose="020B0604020202020204" pitchFamily="34" charset="0"/>
                <a:buChar char="•"/>
                <a:tabLst/>
                <a:defRPr sz="1400" kern="1200">
                  <a:solidFill>
                    <a:srgbClr val="266EBF"/>
                  </a:solidFill>
                  <a:latin typeface="+mn-lt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chemeClr val="accent2"/>
                  </a:solidFill>
                </a:rPr>
                <a:t>Remaining</a:t>
              </a:r>
              <a:r>
                <a:rPr lang="en-US" sz="1800" dirty="0">
                  <a:solidFill>
                    <a:schemeClr val="accent2"/>
                  </a:solidFill>
                </a:rPr>
                <a:t>: mostly EU sites (</a:t>
              </a:r>
              <a:r>
                <a:rPr lang="en-US" sz="1800" dirty="0" err="1">
                  <a:solidFill>
                    <a:srgbClr val="FF0000"/>
                  </a:solidFill>
                </a:rPr>
                <a:t>Payerne</a:t>
              </a:r>
              <a:r>
                <a:rPr lang="en-US" sz="1800" dirty="0">
                  <a:solidFill>
                    <a:schemeClr val="accent2"/>
                  </a:solidFill>
                </a:rPr>
                <a:t>, </a:t>
              </a:r>
              <a:r>
                <a:rPr lang="en-US" sz="1800" dirty="0" err="1">
                  <a:solidFill>
                    <a:srgbClr val="FFC000"/>
                  </a:solidFill>
                </a:rPr>
                <a:t>Hohenpeissenberg</a:t>
              </a:r>
              <a:r>
                <a:rPr lang="en-US" sz="1800" dirty="0">
                  <a:solidFill>
                    <a:schemeClr val="accent2"/>
                  </a:solidFill>
                </a:rPr>
                <a:t>, </a:t>
              </a:r>
              <a:r>
                <a:rPr lang="en-US" sz="1800" dirty="0" err="1">
                  <a:solidFill>
                    <a:srgbClr val="FF0000"/>
                  </a:solidFill>
                </a:rPr>
                <a:t>Legionovo</a:t>
              </a:r>
              <a:r>
                <a:rPr lang="en-US" sz="1800" dirty="0">
                  <a:solidFill>
                    <a:schemeClr val="accent2"/>
                  </a:solidFill>
                </a:rPr>
                <a:t>, Praha,</a:t>
              </a:r>
              <a:r>
                <a:rPr lang="en-US" sz="1800" dirty="0">
                  <a:solidFill>
                    <a:srgbClr val="FFC000"/>
                  </a:solidFill>
                </a:rPr>
                <a:t> Madrid</a:t>
              </a:r>
              <a:r>
                <a:rPr lang="en-US" sz="1800" dirty="0">
                  <a:solidFill>
                    <a:schemeClr val="accent2"/>
                  </a:solidFill>
                </a:rPr>
                <a:t>, Lerwick,  Ny </a:t>
              </a:r>
              <a:r>
                <a:rPr lang="en-US" sz="1800" dirty="0" err="1">
                  <a:solidFill>
                    <a:schemeClr val="accent2"/>
                  </a:solidFill>
                </a:rPr>
                <a:t>Alesund</a:t>
              </a:r>
              <a:r>
                <a:rPr lang="en-US" sz="1800" dirty="0">
                  <a:solidFill>
                    <a:schemeClr val="accent2"/>
                  </a:solidFill>
                </a:rPr>
                <a:t>, </a:t>
              </a:r>
              <a:r>
                <a:rPr lang="en-US" sz="1800" dirty="0" err="1">
                  <a:solidFill>
                    <a:schemeClr val="accent2"/>
                  </a:solidFill>
                </a:rPr>
                <a:t>Sodankyla</a:t>
              </a:r>
              <a:r>
                <a:rPr lang="en-US" sz="1800" dirty="0">
                  <a:solidFill>
                    <a:schemeClr val="accent2"/>
                  </a:solidFill>
                </a:rPr>
                <a:t>, </a:t>
              </a:r>
              <a:r>
                <a:rPr lang="en-US" sz="1800" dirty="0" err="1">
                  <a:solidFill>
                    <a:schemeClr val="accent2"/>
                  </a:solidFill>
                </a:rPr>
                <a:t>Scoresbysund</a:t>
              </a:r>
              <a:r>
                <a:rPr lang="en-US" sz="1800" dirty="0">
                  <a:solidFill>
                    <a:schemeClr val="accent2"/>
                  </a:solidFill>
                </a:rPr>
                <a:t>), EU-affiliated (</a:t>
              </a:r>
              <a:r>
                <a:rPr lang="en-US" sz="1800" dirty="0" err="1">
                  <a:solidFill>
                    <a:schemeClr val="accent2"/>
                  </a:solidFill>
                </a:rPr>
                <a:t>Marambio</a:t>
              </a:r>
              <a:r>
                <a:rPr lang="en-US" sz="1800" dirty="0">
                  <a:solidFill>
                    <a:schemeClr val="accent2"/>
                  </a:solidFill>
                </a:rPr>
                <a:t>, </a:t>
              </a:r>
              <a:r>
                <a:rPr lang="en-US" sz="1800" dirty="0" err="1">
                  <a:solidFill>
                    <a:schemeClr val="accent2"/>
                  </a:solidFill>
                </a:rPr>
                <a:t>Neumayer</a:t>
              </a:r>
              <a:r>
                <a:rPr lang="en-US" sz="1800" dirty="0">
                  <a:solidFill>
                    <a:schemeClr val="accent2"/>
                  </a:solidFill>
                </a:rPr>
                <a:t>), and two </a:t>
              </a:r>
              <a:r>
                <a:rPr lang="en-US" sz="1800" dirty="0" err="1">
                  <a:solidFill>
                    <a:srgbClr val="FF0000"/>
                  </a:solidFill>
                </a:rPr>
                <a:t>Austrialan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  <a:r>
                <a:rPr lang="en-US" sz="1800" dirty="0">
                  <a:solidFill>
                    <a:schemeClr val="accent2"/>
                  </a:solidFill>
                </a:rPr>
                <a:t>sites</a:t>
              </a:r>
              <a:r>
                <a:rPr lang="en-US" sz="1800" dirty="0">
                  <a:solidFill>
                    <a:srgbClr val="FF0000"/>
                  </a:solidFill>
                </a:rPr>
                <a:t>                                 </a:t>
              </a:r>
              <a:r>
                <a:rPr lang="en-US" sz="1600" i="1" dirty="0">
                  <a:solidFill>
                    <a:srgbClr val="FF0000"/>
                  </a:solidFill>
                </a:rPr>
                <a:t>(LOTUS high/</a:t>
              </a:r>
              <a:r>
                <a:rPr lang="en-US" sz="1600" i="1" dirty="0">
                  <a:solidFill>
                    <a:srgbClr val="FFC000"/>
                  </a:solidFill>
                </a:rPr>
                <a:t>median</a:t>
              </a:r>
              <a:r>
                <a:rPr lang="en-US" sz="1600" i="1" dirty="0">
                  <a:solidFill>
                    <a:srgbClr val="FF0000"/>
                  </a:solidFill>
                </a:rPr>
                <a:t> priority 60°N-60°S sites)                                                             </a:t>
              </a:r>
              <a:r>
                <a:rPr lang="en-US" sz="1800" dirty="0">
                  <a:solidFill>
                    <a:schemeClr val="accent2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600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800" dirty="0">
                  <a:solidFill>
                    <a:schemeClr val="accent2"/>
                  </a:solidFill>
                </a:rPr>
                <a:t>some action will be taken here!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2" name="Text Placeholder 15"/>
          <p:cNvSpPr txBox="1">
            <a:spLocks/>
          </p:cNvSpPr>
          <p:nvPr/>
        </p:nvSpPr>
        <p:spPr>
          <a:xfrm>
            <a:off x="8220837" y="5501640"/>
            <a:ext cx="3923099" cy="81696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sym typeface="Wingdings" panose="05000000000000000000" pitchFamily="2" charset="2"/>
              </a:rPr>
              <a:t> 50-55 homogenized sites</a:t>
            </a:r>
            <a:endParaRPr lang="en-US" sz="18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40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222B047-B1BF-4FA8-8FBF-88480106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O3S-DQA: outlook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14B97B-FC14-4147-BFAE-5333E6AE2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r>
              <a:rPr lang="nl-NL"/>
              <a:t> </a:t>
            </a:r>
            <a:fld id="{2DAB09C5-3251-4B47-B002-D03712DC64C3}" type="slidenum">
              <a:rPr lang="nl-NL" smtClean="0"/>
              <a:pPr algn="r"/>
              <a:t>9</a:t>
            </a:fld>
            <a:endParaRPr lang="nl-NL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847918" y="1256157"/>
            <a:ext cx="10492081" cy="5211318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266EBF"/>
              </a:buClr>
              <a:buFont typeface="Arial" panose="020B0604020202020204" pitchFamily="34" charset="0"/>
              <a:buNone/>
              <a:defRPr sz="2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1pPr>
            <a:lvl2pPr marL="296863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2pPr>
            <a:lvl3pPr marL="736600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SzPct val="90000"/>
              <a:buFont typeface="Arial" panose="020B0604020202020204" pitchFamily="34" charset="0"/>
              <a:buChar char="•"/>
              <a:tabLst/>
              <a:defRPr sz="18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3pPr>
            <a:lvl4pPr marL="1139825" indent="-2857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lang="nl-NL" sz="16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4pPr>
            <a:lvl5pPr marL="1416050" indent="-17145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266EBF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266EBF"/>
                </a:solidFill>
                <a:latin typeface="+mn-lt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already homogenized </a:t>
            </a:r>
            <a:r>
              <a:rPr lang="en-US" dirty="0" err="1"/>
              <a:t>ozonesonde</a:t>
            </a:r>
            <a:r>
              <a:rPr lang="en-US" dirty="0"/>
              <a:t> time series (34 sites) are available for the LOTUS community (e.g. SHADOZ, upon request at PIs) 			</a:t>
            </a:r>
            <a:r>
              <a:rPr lang="en-US" dirty="0">
                <a:sym typeface="Wingdings" panose="05000000000000000000" pitchFamily="2" charset="2"/>
              </a:rPr>
              <a:t> at LOTUS server in one (ASOPOS 2.0 agreed) format (TBD, TBC)  	 same applies for </a:t>
            </a:r>
            <a:r>
              <a:rPr lang="en-US" dirty="0"/>
              <a:t>OCTAV-UTLS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Homogenization activity continues!</a:t>
            </a:r>
          </a:p>
          <a:p>
            <a:pPr marL="639763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b="1" dirty="0"/>
              <a:t>increase</a:t>
            </a:r>
            <a:r>
              <a:rPr lang="en-US" dirty="0"/>
              <a:t> number of homogenized sites (especially EU) to </a:t>
            </a:r>
            <a:r>
              <a:rPr lang="en-US" b="1" u="sng" dirty="0"/>
              <a:t>40</a:t>
            </a:r>
            <a:r>
              <a:rPr lang="en-US" dirty="0"/>
              <a:t> (1</a:t>
            </a:r>
            <a:r>
              <a:rPr lang="en-US" baseline="30000" dirty="0"/>
              <a:t>st</a:t>
            </a:r>
            <a:r>
              <a:rPr lang="en-US" dirty="0"/>
              <a:t> step) &amp; </a:t>
            </a:r>
            <a:r>
              <a:rPr lang="en-US" b="1" u="sng" dirty="0"/>
              <a:t>50-55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step)</a:t>
            </a:r>
          </a:p>
          <a:p>
            <a:pPr marL="639763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dirty="0"/>
              <a:t>correct for </a:t>
            </a:r>
            <a:r>
              <a:rPr lang="en-US" b="1" dirty="0"/>
              <a:t>radiosonde pressure </a:t>
            </a:r>
            <a:r>
              <a:rPr lang="en-US" dirty="0"/>
              <a:t>sensor biases</a:t>
            </a:r>
          </a:p>
          <a:p>
            <a:pPr marL="639763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dirty="0"/>
              <a:t>alternative background current subtraction and sensor time lag response correction </a:t>
            </a:r>
            <a:r>
              <a:rPr lang="en-US" i="1" dirty="0"/>
              <a:t>(e.g. </a:t>
            </a:r>
            <a:r>
              <a:rPr lang="en-US" i="1" dirty="0" err="1"/>
              <a:t>Vömel</a:t>
            </a:r>
            <a:r>
              <a:rPr lang="en-US" i="1" dirty="0"/>
              <a:t> et al., AMTD, 2020; Smit et al., in preparation)</a:t>
            </a:r>
          </a:p>
          <a:p>
            <a:pPr marL="639763" lvl="1" indent="-342900">
              <a:buSzPct val="70000"/>
              <a:buFont typeface="Courier New" panose="02070309020205020404" pitchFamily="49" charset="0"/>
              <a:buChar char="o"/>
            </a:pPr>
            <a:r>
              <a:rPr lang="en-US" dirty="0"/>
              <a:t>identification of origin of </a:t>
            </a:r>
            <a:r>
              <a:rPr lang="en-US" b="1" dirty="0"/>
              <a:t>TCO drop-off </a:t>
            </a:r>
            <a:r>
              <a:rPr lang="en-US" dirty="0"/>
              <a:t>and correction (see next talk by R. Stauffer)</a:t>
            </a:r>
          </a:p>
          <a:p>
            <a:pPr marL="639763" lvl="1" indent="-342900">
              <a:buSzPct val="70000"/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up an operational validation tool for </a:t>
            </a:r>
            <a:r>
              <a:rPr lang="en-US" dirty="0" err="1"/>
              <a:t>ozonesonde</a:t>
            </a:r>
            <a:r>
              <a:rPr lang="en-US" dirty="0"/>
              <a:t> data (</a:t>
            </a:r>
            <a:r>
              <a:rPr lang="en-US" dirty="0" err="1"/>
              <a:t>leasons</a:t>
            </a:r>
            <a:r>
              <a:rPr lang="en-US" dirty="0"/>
              <a:t> learnt from TOC drop-off)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639763" lvl="1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47078"/>
      </p:ext>
    </p:extLst>
  </p:cSld>
  <p:clrMapOvr>
    <a:masterClrMapping/>
  </p:clrMapOvr>
</p:sld>
</file>

<file path=ppt/theme/theme1.xml><?xml version="1.0" encoding="utf-8"?>
<a:theme xmlns:a="http://schemas.openxmlformats.org/drawingml/2006/main" name="1 KMI-IRM THEME">
  <a:themeElements>
    <a:clrScheme name="Custom 25">
      <a:dk1>
        <a:srgbClr val="58697A"/>
      </a:dk1>
      <a:lt1>
        <a:srgbClr val="FFFFFF"/>
      </a:lt1>
      <a:dk2>
        <a:srgbClr val="626262"/>
      </a:dk2>
      <a:lt2>
        <a:srgbClr val="F2F2F2"/>
      </a:lt2>
      <a:accent1>
        <a:srgbClr val="58697A"/>
      </a:accent1>
      <a:accent2>
        <a:srgbClr val="266EBF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76CDEE"/>
      </a:hlink>
      <a:folHlink>
        <a:srgbClr val="1482AB"/>
      </a:folHlink>
    </a:clrScheme>
    <a:fontScheme name="KMI_Font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682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 KMI-IRM THEME</vt:lpstr>
      <vt:lpstr>PowerPoint Presentation</vt:lpstr>
      <vt:lpstr>Evolution of improving QA/QC for Ozone Sondes </vt:lpstr>
      <vt:lpstr>Evolution of improving QA/QC for Ozone Sondes </vt:lpstr>
      <vt:lpstr>Evolution of improving QA/QC for Ozone Sondes </vt:lpstr>
      <vt:lpstr>O3S-DQA: principles</vt:lpstr>
      <vt:lpstr>O3S-DQA: status</vt:lpstr>
      <vt:lpstr>O3S-DQA: status</vt:lpstr>
      <vt:lpstr>O3S-DQA: outlook</vt:lpstr>
      <vt:lpstr>O3S-DQA: outlook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 Delhaye</dc:creator>
  <cp:lastModifiedBy>Roeland Van Malderen</cp:lastModifiedBy>
  <cp:revision>253</cp:revision>
  <cp:lastPrinted>2016-12-08T10:40:15Z</cp:lastPrinted>
  <dcterms:created xsi:type="dcterms:W3CDTF">2019-03-13T15:25:37Z</dcterms:created>
  <dcterms:modified xsi:type="dcterms:W3CDTF">2020-05-28T11:25:26Z</dcterms:modified>
</cp:coreProperties>
</file>