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311" r:id="rId4"/>
    <p:sldId id="313" r:id="rId5"/>
    <p:sldId id="312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323" r:id="rId14"/>
    <p:sldId id="325" r:id="rId15"/>
    <p:sldId id="322" r:id="rId16"/>
    <p:sldId id="327" r:id="rId17"/>
    <p:sldId id="328" r:id="rId18"/>
    <p:sldId id="329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353D"/>
    <a:srgbClr val="DB3E2D"/>
    <a:srgbClr val="00003F"/>
    <a:srgbClr val="58697A"/>
    <a:srgbClr val="7D9B23"/>
    <a:srgbClr val="714D4D"/>
    <a:srgbClr val="CC0000"/>
    <a:srgbClr val="B05817"/>
    <a:srgbClr val="EF7A24"/>
    <a:srgbClr val="FF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458" autoAdjust="0"/>
  </p:normalViewPr>
  <p:slideViewPr>
    <p:cSldViewPr snapToGrid="0" snapToObjects="1">
      <p:cViewPr>
        <p:scale>
          <a:sx n="105" d="100"/>
          <a:sy n="105" d="100"/>
        </p:scale>
        <p:origin x="-84" y="-228"/>
      </p:cViewPr>
      <p:guideLst>
        <p:guide orient="horz" pos="23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327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B9C97-9CD1-4B55-A854-D934391DCD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3565C-1D92-4573-9CC9-7E8DC875F3B6}">
      <dgm:prSet custT="1"/>
      <dgm:spPr>
        <a:xfrm>
          <a:off x="0" y="37844"/>
          <a:ext cx="3646341" cy="257400"/>
        </a:xfrm>
        <a:prstGeom prst="round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i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Standard Normal Homogeneity Test methods </a:t>
          </a:r>
          <a:endParaRPr lang="en-US" sz="1400" b="0" i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BCF2FFBF-56B4-44BC-8DC2-D7AA1C187C36}" type="parTrans" cxnId="{92AA433E-C1EE-4482-AEA5-7E03981840B8}">
      <dgm:prSet/>
      <dgm:spPr/>
      <dgm:t>
        <a:bodyPr/>
        <a:lstStyle/>
        <a:p>
          <a:endParaRPr lang="en-US"/>
        </a:p>
      </dgm:t>
    </dgm:pt>
    <dgm:pt modelId="{4703F082-DEE4-4591-9B33-B861A4EC4FC8}" type="sibTrans" cxnId="{92AA433E-C1EE-4482-AEA5-7E03981840B8}">
      <dgm:prSet/>
      <dgm:spPr/>
      <dgm:t>
        <a:bodyPr/>
        <a:lstStyle/>
        <a:p>
          <a:endParaRPr lang="en-US"/>
        </a:p>
      </dgm:t>
    </dgm:pt>
    <dgm:pt modelId="{589A78DA-E24C-4CC0-9045-BD7CC8DA97D9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0" y="326924"/>
          <a:ext cx="3646341" cy="257400"/>
        </a:xfrm>
        <a:prstGeom prst="roundRect">
          <a:avLst/>
        </a:prstGeom>
        <a:solidFill>
          <a:srgbClr val="EF7A24"/>
        </a:solidFill>
        <a:ln w="19050" cap="rnd" cmpd="sng" algn="ctr">
          <a:solidFill>
            <a:srgbClr val="EF7A24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i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Maximum Likelihood (ML) multiple break methods </a:t>
          </a:r>
          <a:endParaRPr lang="en-US" sz="1400" b="0" i="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019DA9A4-5489-44E2-9A35-C88DF42A218E}" type="parTrans" cxnId="{AF5DD804-E66F-4439-81A8-7DF135E4CE19}">
      <dgm:prSet/>
      <dgm:spPr/>
      <dgm:t>
        <a:bodyPr/>
        <a:lstStyle/>
        <a:p>
          <a:endParaRPr lang="en-US"/>
        </a:p>
      </dgm:t>
    </dgm:pt>
    <dgm:pt modelId="{CD861976-CF6A-40EC-83D2-E1C65FFAFCBA}" type="sibTrans" cxnId="{AF5DD804-E66F-4439-81A8-7DF135E4CE19}">
      <dgm:prSet/>
      <dgm:spPr/>
      <dgm:t>
        <a:bodyPr/>
        <a:lstStyle/>
        <a:p>
          <a:endParaRPr lang="en-US"/>
        </a:p>
      </dgm:t>
    </dgm:pt>
    <dgm:pt modelId="{6DF4759C-ECB6-4272-B441-1958CC6CD711}">
      <dgm:prSet custT="1"/>
      <dgm:spPr>
        <a:xfrm>
          <a:off x="0" y="616004"/>
          <a:ext cx="3646341" cy="257400"/>
        </a:xfrm>
        <a:prstGeom prst="roundRect">
          <a:avLst/>
        </a:prstGeom>
        <a:solidFill>
          <a:srgbClr val="7030A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Singular Spectrum Analysis (SSA)</a:t>
          </a:r>
          <a:endParaRPr lang="en-US" sz="14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3E474427-F9DD-4791-AF1A-8003C1A4B67B}" type="parTrans" cxnId="{EC93B7E3-650A-4141-A26B-F3049CF7ED50}">
      <dgm:prSet/>
      <dgm:spPr/>
      <dgm:t>
        <a:bodyPr/>
        <a:lstStyle/>
        <a:p>
          <a:endParaRPr lang="en-US"/>
        </a:p>
      </dgm:t>
    </dgm:pt>
    <dgm:pt modelId="{3B6EA249-51EC-4828-A5BD-4805D70234C5}" type="sibTrans" cxnId="{EC93B7E3-650A-4141-A26B-F3049CF7ED50}">
      <dgm:prSet/>
      <dgm:spPr/>
      <dgm:t>
        <a:bodyPr/>
        <a:lstStyle/>
        <a:p>
          <a:endParaRPr lang="en-US"/>
        </a:p>
      </dgm:t>
    </dgm:pt>
    <dgm:pt modelId="{BC8959AB-B87B-4CB1-84BD-0AE3B3C32A66}">
      <dgm:prSet custT="1"/>
      <dgm:spPr>
        <a:xfrm>
          <a:off x="0" y="905084"/>
          <a:ext cx="3646341" cy="257400"/>
        </a:xfrm>
        <a:prstGeom prst="roundRect">
          <a:avLst/>
        </a:prstGeom>
        <a:solidFill>
          <a:srgbClr val="EBEBEB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Non-parametric methods</a:t>
          </a:r>
          <a:endParaRPr lang="en-US" sz="14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6378279D-28C1-4CA0-AD28-3CFDE71F8DDA}" type="parTrans" cxnId="{3BCAFD86-145E-4BB0-8792-037FC6BF0C28}">
      <dgm:prSet/>
      <dgm:spPr/>
      <dgm:t>
        <a:bodyPr/>
        <a:lstStyle/>
        <a:p>
          <a:endParaRPr lang="en-US"/>
        </a:p>
      </dgm:t>
    </dgm:pt>
    <dgm:pt modelId="{6FFF79B7-9513-4271-9355-01F9A05EE215}" type="sibTrans" cxnId="{3BCAFD86-145E-4BB0-8792-037FC6BF0C28}">
      <dgm:prSet/>
      <dgm:spPr/>
      <dgm:t>
        <a:bodyPr/>
        <a:lstStyle/>
        <a:p>
          <a:endParaRPr lang="en-US"/>
        </a:p>
      </dgm:t>
    </dgm:pt>
    <dgm:pt modelId="{285E6ED2-499F-4969-9050-CCB938B8318E}" type="pres">
      <dgm:prSet presAssocID="{9D3B9C97-9CD1-4B55-A854-D934391DC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ECE36-D357-4887-996D-86E93B1EE72B}" type="pres">
      <dgm:prSet presAssocID="{CD33565C-1D92-4573-9CC9-7E8DC875F3B6}" presName="parentText" presStyleLbl="node1" presStyleIdx="0" presStyleCnt="4" custLinFactY="10063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A4088-8358-4B63-AE51-14AD8F0EB56E}" type="pres">
      <dgm:prSet presAssocID="{4703F082-DEE4-4591-9B33-B861A4EC4FC8}" presName="spacer" presStyleCnt="0"/>
      <dgm:spPr/>
    </dgm:pt>
    <dgm:pt modelId="{F7D1B42C-278D-46AA-8AA6-1DEA28F4B014}" type="pres">
      <dgm:prSet presAssocID="{589A78DA-E24C-4CC0-9045-BD7CC8DA97D9}" presName="parentText" presStyleLbl="node1" presStyleIdx="1" presStyleCnt="4" custLinFactY="-912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F3FD2-12E7-4980-90C1-ED3FCDC42FFC}" type="pres">
      <dgm:prSet presAssocID="{CD861976-CF6A-40EC-83D2-E1C65FFAFCBA}" presName="spacer" presStyleCnt="0"/>
      <dgm:spPr/>
    </dgm:pt>
    <dgm:pt modelId="{622A3B6B-4874-4E12-A1B3-1247E3F37A8A}" type="pres">
      <dgm:prSet presAssocID="{6DF4759C-ECB6-4272-B441-1958CC6CD7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00F1F-7DD7-46F7-9DC0-A7A8781F8073}" type="pres">
      <dgm:prSet presAssocID="{3B6EA249-51EC-4828-A5BD-4805D70234C5}" presName="spacer" presStyleCnt="0"/>
      <dgm:spPr/>
    </dgm:pt>
    <dgm:pt modelId="{50A33DAE-7371-491E-A23B-2375AFD0BF08}" type="pres">
      <dgm:prSet presAssocID="{BC8959AB-B87B-4CB1-84BD-0AE3B3C32A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50DE3-D1C5-4919-AA97-65874D9C0589}" type="presOf" srcId="{CD33565C-1D92-4573-9CC9-7E8DC875F3B6}" destId="{850ECE36-D357-4887-996D-86E93B1EE72B}" srcOrd="0" destOrd="0" presId="urn:microsoft.com/office/officeart/2005/8/layout/vList2"/>
    <dgm:cxn modelId="{55A8CD0D-DED5-4860-973D-8AA5F2EE1C35}" type="presOf" srcId="{9D3B9C97-9CD1-4B55-A854-D934391DCD80}" destId="{285E6ED2-499F-4969-9050-CCB938B8318E}" srcOrd="0" destOrd="0" presId="urn:microsoft.com/office/officeart/2005/8/layout/vList2"/>
    <dgm:cxn modelId="{AF5DD804-E66F-4439-81A8-7DF135E4CE19}" srcId="{9D3B9C97-9CD1-4B55-A854-D934391DCD80}" destId="{589A78DA-E24C-4CC0-9045-BD7CC8DA97D9}" srcOrd="1" destOrd="0" parTransId="{019DA9A4-5489-44E2-9A35-C88DF42A218E}" sibTransId="{CD861976-CF6A-40EC-83D2-E1C65FFAFCBA}"/>
    <dgm:cxn modelId="{EC93B7E3-650A-4141-A26B-F3049CF7ED50}" srcId="{9D3B9C97-9CD1-4B55-A854-D934391DCD80}" destId="{6DF4759C-ECB6-4272-B441-1958CC6CD711}" srcOrd="2" destOrd="0" parTransId="{3E474427-F9DD-4791-AF1A-8003C1A4B67B}" sibTransId="{3B6EA249-51EC-4828-A5BD-4805D70234C5}"/>
    <dgm:cxn modelId="{92AA433E-C1EE-4482-AEA5-7E03981840B8}" srcId="{9D3B9C97-9CD1-4B55-A854-D934391DCD80}" destId="{CD33565C-1D92-4573-9CC9-7E8DC875F3B6}" srcOrd="0" destOrd="0" parTransId="{BCF2FFBF-56B4-44BC-8DC2-D7AA1C187C36}" sibTransId="{4703F082-DEE4-4591-9B33-B861A4EC4FC8}"/>
    <dgm:cxn modelId="{3BCAFD86-145E-4BB0-8792-037FC6BF0C28}" srcId="{9D3B9C97-9CD1-4B55-A854-D934391DCD80}" destId="{BC8959AB-B87B-4CB1-84BD-0AE3B3C32A66}" srcOrd="3" destOrd="0" parTransId="{6378279D-28C1-4CA0-AD28-3CFDE71F8DDA}" sibTransId="{6FFF79B7-9513-4271-9355-01F9A05EE215}"/>
    <dgm:cxn modelId="{AF7FED2E-208F-43A4-A429-4A490FA7584B}" type="presOf" srcId="{BC8959AB-B87B-4CB1-84BD-0AE3B3C32A66}" destId="{50A33DAE-7371-491E-A23B-2375AFD0BF08}" srcOrd="0" destOrd="0" presId="urn:microsoft.com/office/officeart/2005/8/layout/vList2"/>
    <dgm:cxn modelId="{AF240B3E-67FC-423D-B6E2-D4C3A7A7CB90}" type="presOf" srcId="{589A78DA-E24C-4CC0-9045-BD7CC8DA97D9}" destId="{F7D1B42C-278D-46AA-8AA6-1DEA28F4B014}" srcOrd="0" destOrd="0" presId="urn:microsoft.com/office/officeart/2005/8/layout/vList2"/>
    <dgm:cxn modelId="{6165AB65-07E2-4FBC-A52A-FFE0402B6DFE}" type="presOf" srcId="{6DF4759C-ECB6-4272-B441-1958CC6CD711}" destId="{622A3B6B-4874-4E12-A1B3-1247E3F37A8A}" srcOrd="0" destOrd="0" presId="urn:microsoft.com/office/officeart/2005/8/layout/vList2"/>
    <dgm:cxn modelId="{2FA45C82-463C-4569-8384-83ED940F817F}" type="presParOf" srcId="{285E6ED2-499F-4969-9050-CCB938B8318E}" destId="{850ECE36-D357-4887-996D-86E93B1EE72B}" srcOrd="0" destOrd="0" presId="urn:microsoft.com/office/officeart/2005/8/layout/vList2"/>
    <dgm:cxn modelId="{CDE4AB59-5174-4E49-8C2A-61C6FD9C204C}" type="presParOf" srcId="{285E6ED2-499F-4969-9050-CCB938B8318E}" destId="{831A4088-8358-4B63-AE51-14AD8F0EB56E}" srcOrd="1" destOrd="0" presId="urn:microsoft.com/office/officeart/2005/8/layout/vList2"/>
    <dgm:cxn modelId="{4F20E0B1-ABA3-4BF2-97C1-D02375B2903C}" type="presParOf" srcId="{285E6ED2-499F-4969-9050-CCB938B8318E}" destId="{F7D1B42C-278D-46AA-8AA6-1DEA28F4B014}" srcOrd="2" destOrd="0" presId="urn:microsoft.com/office/officeart/2005/8/layout/vList2"/>
    <dgm:cxn modelId="{9A181E15-F5C0-43E1-9078-2A1FD092FEC5}" type="presParOf" srcId="{285E6ED2-499F-4969-9050-CCB938B8318E}" destId="{57BF3FD2-12E7-4980-90C1-ED3FCDC42FFC}" srcOrd="3" destOrd="0" presId="urn:microsoft.com/office/officeart/2005/8/layout/vList2"/>
    <dgm:cxn modelId="{619449D5-6937-4699-986E-7EF72D2E63B2}" type="presParOf" srcId="{285E6ED2-499F-4969-9050-CCB938B8318E}" destId="{622A3B6B-4874-4E12-A1B3-1247E3F37A8A}" srcOrd="4" destOrd="0" presId="urn:microsoft.com/office/officeart/2005/8/layout/vList2"/>
    <dgm:cxn modelId="{CA970147-738E-451E-85BB-FF6264709676}" type="presParOf" srcId="{285E6ED2-499F-4969-9050-CCB938B8318E}" destId="{3F100F1F-7DD7-46F7-9DC0-A7A8781F8073}" srcOrd="5" destOrd="0" presId="urn:microsoft.com/office/officeart/2005/8/layout/vList2"/>
    <dgm:cxn modelId="{4CEB6C37-1BBF-41D5-8B70-6820208F716F}" type="presParOf" srcId="{285E6ED2-499F-4969-9050-CCB938B8318E}" destId="{50A33DAE-7371-491E-A23B-2375AFD0BF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F4889-8C05-4723-A489-972EE4CB4E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DD7B4DF-8EB3-4E11-9D44-D10A045F8023}">
      <dgm:prSet phldrT="[Text]" custT="1"/>
      <dgm:spPr>
        <a:xfrm>
          <a:off x="0" y="152168"/>
          <a:ext cx="1593463" cy="956077"/>
        </a:xfrm>
        <a:prstGeom prst="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7D9B23"/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 sample t-test</a:t>
          </a:r>
        </a:p>
        <a:p>
          <a:r>
            <a:rPr lang="en-US" sz="1100" b="1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</a:t>
          </a:r>
          <a:endParaRPr lang="fr-BE" sz="1100" b="1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gm:t>
    </dgm:pt>
    <dgm:pt modelId="{9310DB97-86E4-42F5-A98F-35EA20FFD779}" type="parTrans" cxnId="{9D54833F-CCE1-4EAD-B360-191A05CB7C88}">
      <dgm:prSet/>
      <dgm:spPr/>
      <dgm:t>
        <a:bodyPr/>
        <a:lstStyle/>
        <a:p>
          <a:endParaRPr lang="fr-BE" sz="1100"/>
        </a:p>
      </dgm:t>
    </dgm:pt>
    <dgm:pt modelId="{55C59900-29AD-4D34-B622-EFBF0C1CA824}" type="sibTrans" cxnId="{9D54833F-CCE1-4EAD-B360-191A05CB7C88}">
      <dgm:prSet/>
      <dgm:spPr/>
      <dgm:t>
        <a:bodyPr/>
        <a:lstStyle/>
        <a:p>
          <a:endParaRPr lang="fr-BE" sz="1100"/>
        </a:p>
      </dgm:t>
    </dgm:pt>
    <dgm:pt modelId="{78C33C66-0177-4CE4-87F3-D31D43828AD6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1752809" y="152168"/>
          <a:ext cx="1593463" cy="956077"/>
        </a:xfrm>
        <a:prstGeom prst="rect">
          <a:avLst/>
        </a:prstGeom>
        <a:solidFill>
          <a:srgbClr val="EF7A24"/>
        </a:solidFill>
        <a:ln w="19050" cap="rnd" cmpd="sng" algn="ctr">
          <a:solidFill>
            <a:srgbClr val="EF7A24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IGN-</a:t>
          </a:r>
          <a:r>
            <a:rPr lang="en-US" sz="16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AgroTech</a:t>
          </a:r>
          <a:endParaRPr lang="en-US" sz="16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en-US" sz="1100" b="1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</a:t>
          </a:r>
          <a:endParaRPr lang="fr-BE" sz="1100" b="1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gm:t>
    </dgm:pt>
    <dgm:pt modelId="{7273B656-F2C5-42F7-BDA5-404396F00263}" type="parTrans" cxnId="{60E8AB48-0C6D-4AAA-9BFE-A548855DEACC}">
      <dgm:prSet/>
      <dgm:spPr/>
      <dgm:t>
        <a:bodyPr/>
        <a:lstStyle/>
        <a:p>
          <a:endParaRPr lang="fr-BE" sz="1100"/>
        </a:p>
      </dgm:t>
    </dgm:pt>
    <dgm:pt modelId="{7E4517D0-BA08-4BE3-BAC0-021C291F44B3}" type="sibTrans" cxnId="{60E8AB48-0C6D-4AAA-9BFE-A548855DEACC}">
      <dgm:prSet/>
      <dgm:spPr/>
      <dgm:t>
        <a:bodyPr/>
        <a:lstStyle/>
        <a:p>
          <a:endParaRPr lang="fr-BE" sz="1100"/>
        </a:p>
      </dgm:t>
    </dgm:pt>
    <dgm:pt modelId="{3C3BE487-401E-4711-BFCA-F5723571033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3505618" y="152168"/>
          <a:ext cx="1593463" cy="956077"/>
        </a:xfrm>
        <a:prstGeom prst="rect">
          <a:avLst/>
        </a:prstGeom>
        <a:solidFill>
          <a:srgbClr val="ACD433"/>
        </a:solidFill>
        <a:ln w="19050" cap="rnd" cmpd="sng" algn="ctr">
          <a:solidFill>
            <a:srgbClr val="ACD433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Climatol</a:t>
          </a:r>
          <a:endParaRPr lang="en-US" sz="16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en-US" sz="1100" b="1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</a:t>
          </a:r>
          <a:endParaRPr lang="fr-BE" sz="1100" b="1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gm:t>
    </dgm:pt>
    <dgm:pt modelId="{55FDA218-6E37-4779-86EE-F0D953281953}" type="parTrans" cxnId="{94E1DA73-7848-467E-AFBB-84A5B1364F6F}">
      <dgm:prSet/>
      <dgm:spPr/>
      <dgm:t>
        <a:bodyPr/>
        <a:lstStyle/>
        <a:p>
          <a:endParaRPr lang="fr-BE" sz="1100"/>
        </a:p>
      </dgm:t>
    </dgm:pt>
    <dgm:pt modelId="{201D4391-1054-491B-836E-F2CD7BD6B872}" type="sibTrans" cxnId="{94E1DA73-7848-467E-AFBB-84A5B1364F6F}">
      <dgm:prSet/>
      <dgm:spPr/>
      <dgm:t>
        <a:bodyPr/>
        <a:lstStyle/>
        <a:p>
          <a:endParaRPr lang="fr-BE" sz="1100"/>
        </a:p>
      </dgm:t>
    </dgm:pt>
    <dgm:pt modelId="{CE4AF64F-7E47-4DF8-AEE2-589FE6DCAC2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752809" y="1267593"/>
          <a:ext cx="1593463" cy="956077"/>
        </a:xfrm>
        <a:prstGeom prst="rect">
          <a:avLst/>
        </a:prstGeom>
        <a:solidFill>
          <a:srgbClr val="ACD433"/>
        </a:solidFill>
        <a:ln w="19050" cap="rnd" cmpd="sng" algn="ctr">
          <a:solidFill>
            <a:srgbClr val="7D9B23"/>
          </a:solidFill>
          <a:prstDash val="solid"/>
        </a:ln>
        <a:effectLst/>
      </dgm:spPr>
      <dgm:t>
        <a:bodyPr/>
        <a:lstStyle/>
        <a:p>
          <a:r>
            <a:rPr lang="en-US" sz="16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PMTred</a:t>
          </a:r>
          <a:endParaRPr lang="en-US" sz="16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en-US" sz="1100" b="1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</a:t>
          </a:r>
        </a:p>
      </dgm:t>
    </dgm:pt>
    <dgm:pt modelId="{4395A4C2-6F8B-4797-B0E0-0FF56D33964E}" type="parTrans" cxnId="{10694801-C4F4-42D4-B0E2-52DD08ACF169}">
      <dgm:prSet/>
      <dgm:spPr/>
      <dgm:t>
        <a:bodyPr/>
        <a:lstStyle/>
        <a:p>
          <a:endParaRPr lang="fr-BE" sz="1100"/>
        </a:p>
      </dgm:t>
    </dgm:pt>
    <dgm:pt modelId="{D53313E2-E8CC-494B-8680-834D1592DD6A}" type="sibTrans" cxnId="{10694801-C4F4-42D4-B0E2-52DD08ACF169}">
      <dgm:prSet/>
      <dgm:spPr/>
      <dgm:t>
        <a:bodyPr/>
        <a:lstStyle/>
        <a:p>
          <a:endParaRPr lang="fr-BE" sz="1100"/>
        </a:p>
      </dgm:t>
    </dgm:pt>
    <dgm:pt modelId="{3F546826-2D35-4077-B00A-6F659EC98D02}">
      <dgm:prSet phldrT="[Text]" custT="1"/>
      <dgm:spPr>
        <a:xfrm>
          <a:off x="0" y="1267593"/>
          <a:ext cx="1593463" cy="956077"/>
        </a:xfrm>
        <a:prstGeom prst="rect">
          <a:avLst/>
        </a:prstGeom>
        <a:solidFill>
          <a:srgbClr val="EBEBEB">
            <a:lumMod val="75000"/>
          </a:srgbClr>
        </a:solidFill>
        <a:ln w="19050" cap="rnd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Mann-Whitney &amp; CUSUM &amp; </a:t>
          </a:r>
          <a:r>
            <a:rPr lang="en-US" sz="14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Pettitt</a:t>
          </a:r>
          <a:endParaRPr lang="en-US" sz="14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en-US" sz="1100" b="1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 </a:t>
          </a:r>
          <a:endParaRPr lang="fr-BE" sz="1100" b="1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gm:t>
    </dgm:pt>
    <dgm:pt modelId="{B927AC0C-9E71-4B1F-8160-1759136C07B7}" type="parTrans" cxnId="{8823DE2F-B93A-4AE2-861A-90607C114C29}">
      <dgm:prSet/>
      <dgm:spPr/>
      <dgm:t>
        <a:bodyPr/>
        <a:lstStyle/>
        <a:p>
          <a:endParaRPr lang="fr-BE" sz="1100"/>
        </a:p>
      </dgm:t>
    </dgm:pt>
    <dgm:pt modelId="{5BD2B3E3-C0B0-4173-B8AC-88A4A98302F0}" type="sibTrans" cxnId="{8823DE2F-B93A-4AE2-861A-90607C114C29}">
      <dgm:prSet/>
      <dgm:spPr/>
      <dgm:t>
        <a:bodyPr/>
        <a:lstStyle/>
        <a:p>
          <a:endParaRPr lang="fr-BE" sz="1100"/>
        </a:p>
      </dgm:t>
    </dgm:pt>
    <dgm:pt modelId="{676620E2-38FA-46CA-849B-A13256E28A12}">
      <dgm:prSet phldrT="[Text]" custT="1"/>
      <dgm:spPr>
        <a:xfrm>
          <a:off x="2629214" y="2383017"/>
          <a:ext cx="1593463" cy="956077"/>
        </a:xfrm>
        <a:prstGeom prst="rect">
          <a:avLst/>
        </a:prstGeom>
        <a:solidFill>
          <a:srgbClr val="7030A0"/>
        </a:solidFill>
        <a:ln w="19050" cap="rnd" cmpd="sng" algn="ctr">
          <a:solidFill>
            <a:srgbClr val="7030A0"/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Zero difference</a:t>
          </a:r>
        </a:p>
        <a:p>
          <a:r>
            <a:rPr lang="en-US" sz="1100" b="1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</a:t>
          </a:r>
          <a:endParaRPr lang="fr-BE" sz="1100" b="1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gm:t>
    </dgm:pt>
    <dgm:pt modelId="{C34339B0-A1F5-470C-87AA-A709E26F607D}" type="parTrans" cxnId="{6A9E8254-1549-49C8-8B59-8AB81FD65437}">
      <dgm:prSet/>
      <dgm:spPr/>
      <dgm:t>
        <a:bodyPr/>
        <a:lstStyle/>
        <a:p>
          <a:endParaRPr lang="en-US" sz="1100"/>
        </a:p>
      </dgm:t>
    </dgm:pt>
    <dgm:pt modelId="{2DB2BE12-9579-4C27-AFE2-392447CA675B}" type="sibTrans" cxnId="{6A9E8254-1549-49C8-8B59-8AB81FD65437}">
      <dgm:prSet/>
      <dgm:spPr/>
      <dgm:t>
        <a:bodyPr/>
        <a:lstStyle/>
        <a:p>
          <a:endParaRPr lang="en-US" sz="1100"/>
        </a:p>
      </dgm:t>
    </dgm:pt>
    <dgm:pt modelId="{06A58D84-4FAF-4002-8702-D3B419FB766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3505618" y="1267593"/>
          <a:ext cx="1593463" cy="956077"/>
        </a:xfrm>
        <a:prstGeom prst="rect">
          <a:avLst/>
        </a:prstGeom>
        <a:solidFill>
          <a:srgbClr val="EF7A24"/>
        </a:solidFill>
        <a:ln w="19050" cap="rnd" cmpd="sng" algn="ctr">
          <a:solidFill>
            <a:srgbClr val="EF7A24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ACMANT</a:t>
          </a:r>
        </a:p>
        <a:p>
          <a:r>
            <a:rPr lang="en-US" sz="1100" b="1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</a:t>
          </a:r>
          <a:endParaRPr lang="fr-BE" sz="1100" b="1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gm:t>
    </dgm:pt>
    <dgm:pt modelId="{7AB882DE-8997-4C5E-A659-FE6CD8DCC25C}" type="sibTrans" cxnId="{76F41E60-D3DD-47C8-AEF6-D68596242B00}">
      <dgm:prSet/>
      <dgm:spPr/>
      <dgm:t>
        <a:bodyPr/>
        <a:lstStyle/>
        <a:p>
          <a:endParaRPr lang="en-US" sz="1100"/>
        </a:p>
      </dgm:t>
    </dgm:pt>
    <dgm:pt modelId="{CE35B8E1-5FCA-4DD6-B621-4C9EFEA8A4E0}" type="parTrans" cxnId="{76F41E60-D3DD-47C8-AEF6-D68596242B00}">
      <dgm:prSet/>
      <dgm:spPr/>
      <dgm:t>
        <a:bodyPr/>
        <a:lstStyle/>
        <a:p>
          <a:endParaRPr lang="en-US" sz="1100"/>
        </a:p>
      </dgm:t>
    </dgm:pt>
    <dgm:pt modelId="{524D0010-A3F2-4AF5-A18B-1C4F648C8FFB}">
      <dgm:prSet phldrT="[Text]" custT="1"/>
      <dgm:spPr>
        <a:xfrm>
          <a:off x="0" y="1267593"/>
          <a:ext cx="1593463" cy="956077"/>
        </a:xfrm>
        <a:solidFill>
          <a:srgbClr val="EBEBEB">
            <a:lumMod val="75000"/>
          </a:srgbClr>
        </a:solidFill>
        <a:ln w="19050" cap="rnd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sz="16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Pettitt</a:t>
          </a:r>
          <a:endParaRPr lang="en-US" sz="16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en-US" sz="1100" b="1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 </a:t>
          </a:r>
          <a:endParaRPr lang="fr-BE" sz="1100" b="1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gm:t>
    </dgm:pt>
    <dgm:pt modelId="{0DE28199-BF96-438A-9851-12D811365FF4}" type="parTrans" cxnId="{7791DD41-43F1-4826-9FF1-2F606DD08181}">
      <dgm:prSet/>
      <dgm:spPr/>
      <dgm:t>
        <a:bodyPr/>
        <a:lstStyle/>
        <a:p>
          <a:endParaRPr lang="fr-BE"/>
        </a:p>
      </dgm:t>
    </dgm:pt>
    <dgm:pt modelId="{4281958F-1086-4FF8-A31A-C1151F2C493F}" type="sibTrans" cxnId="{7791DD41-43F1-4826-9FF1-2F606DD08181}">
      <dgm:prSet/>
      <dgm:spPr/>
      <dgm:t>
        <a:bodyPr/>
        <a:lstStyle/>
        <a:p>
          <a:endParaRPr lang="fr-BE"/>
        </a:p>
      </dgm:t>
    </dgm:pt>
    <dgm:pt modelId="{6F649635-AB49-46A8-86ED-0E18831F85C5}" type="pres">
      <dgm:prSet presAssocID="{7A6F4889-8C05-4723-A489-972EE4CB4E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C1970-8EB0-4742-8C46-91AA9E7BF7F8}" type="pres">
      <dgm:prSet presAssocID="{FDD7B4DF-8EB3-4E11-9D44-D10A045F8023}" presName="node" presStyleLbl="node1" presStyleIdx="0" presStyleCnt="8" custLinFactX="100000" custLinFactY="16626" custLinFactNeighborX="120049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076976-5C0B-430F-8B52-02D7992FFA57}" type="pres">
      <dgm:prSet presAssocID="{55C59900-29AD-4D34-B622-EFBF0C1CA824}" presName="sibTrans" presStyleCnt="0"/>
      <dgm:spPr/>
    </dgm:pt>
    <dgm:pt modelId="{98AEF4A1-7161-4C91-B5B7-E4497D5765A8}" type="pres">
      <dgm:prSet presAssocID="{78C33C66-0177-4CE4-87F3-D31D43828AD6}" presName="node" presStyleLbl="node1" presStyleIdx="1" presStyleCnt="8" custLinFactNeighborX="544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3A84DC-0AC7-48F3-83C3-55C78CE690F9}" type="pres">
      <dgm:prSet presAssocID="{7E4517D0-BA08-4BE3-BAC0-021C291F44B3}" presName="sibTrans" presStyleCnt="0"/>
      <dgm:spPr/>
    </dgm:pt>
    <dgm:pt modelId="{CDB9983B-02F8-47A4-BB7D-B7504506AF97}" type="pres">
      <dgm:prSet presAssocID="{3C3BE487-401E-4711-BFCA-F57235710339}" presName="node" presStyleLbl="node1" presStyleIdx="2" presStyleCnt="8" custLinFactX="-100000" custLinFactY="16626" custLinFactNeighborX="-12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A5C33CA-B1A8-4E75-BEE7-8A61515CFCF2}" type="pres">
      <dgm:prSet presAssocID="{201D4391-1054-491B-836E-F2CD7BD6B872}" presName="sibTrans" presStyleCnt="0"/>
      <dgm:spPr/>
    </dgm:pt>
    <dgm:pt modelId="{69D503E2-BAD7-4D86-972E-BBAE5CE5B5FC}" type="pres">
      <dgm:prSet presAssocID="{3F546826-2D35-4077-B00A-6F659EC98D02}" presName="node" presStyleLbl="node1" presStyleIdx="3" presStyleCnt="8" custLinFactX="10025" custLinFactY="14470" custLinFactNeighborX="100000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5DD9F99-5085-4C18-8FF9-EB867EB2784B}" type="pres">
      <dgm:prSet presAssocID="{5BD2B3E3-C0B0-4173-B8AC-88A4A98302F0}" presName="sibTrans" presStyleCnt="0"/>
      <dgm:spPr/>
    </dgm:pt>
    <dgm:pt modelId="{540069CF-FDFA-4A48-89C8-68645359994B}" type="pres">
      <dgm:prSet presAssocID="{CE4AF64F-7E47-4DF8-AEE2-589FE6DCAC24}" presName="node" presStyleLbl="node1" presStyleIdx="4" presStyleCnt="8" custLinFactNeighborX="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3DA07E-2BF8-4FD2-AF9F-C3551F05D969}" type="pres">
      <dgm:prSet presAssocID="{D53313E2-E8CC-494B-8680-834D1592DD6A}" presName="sibTrans" presStyleCnt="0"/>
      <dgm:spPr/>
    </dgm:pt>
    <dgm:pt modelId="{27B2AB3F-76A7-4AA0-BA8C-5DF2631BB124}" type="pres">
      <dgm:prSet presAssocID="{06A58D84-4FAF-4002-8702-D3B419FB7665}" presName="node" presStyleLbl="node1" presStyleIdx="5" presStyleCnt="8" custLinFactX="-65582" custLinFactY="-16768" custLinFactNeighborX="-100000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25E2AC-04D1-417C-93FF-0B9ECA130465}" type="pres">
      <dgm:prSet presAssocID="{7AB882DE-8997-4C5E-A659-FE6CD8DCC25C}" presName="sibTrans" presStyleCnt="0"/>
      <dgm:spPr/>
    </dgm:pt>
    <dgm:pt modelId="{77B78724-86E4-44EB-A49A-6A5B9122F331}" type="pres">
      <dgm:prSet presAssocID="{676620E2-38FA-46CA-849B-A13256E28A12}" presName="node" presStyleLbl="node1" presStyleIdx="6" presStyleCnt="8" custLinFactNeighborX="-55000" custLinFactNeighborY="-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E7311-A3C6-4FBB-A223-791592DFB551}" type="pres">
      <dgm:prSet presAssocID="{2DB2BE12-9579-4C27-AFE2-392447CA675B}" presName="sibTrans" presStyleCnt="0"/>
      <dgm:spPr/>
    </dgm:pt>
    <dgm:pt modelId="{C7D34D54-DD44-40AA-80BE-81CE896ABEE0}" type="pres">
      <dgm:prSet presAssocID="{524D0010-A3F2-4AF5-A18B-1C4F648C8FFB}" presName="node" presStyleLbl="node1" presStyleIdx="7" presStyleCnt="8" custLinFactNeighborX="55049" custLinFactNeighborY="-21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9463EDE-43AB-4BD8-9B88-8D6F0287F036}" type="presOf" srcId="{676620E2-38FA-46CA-849B-A13256E28A12}" destId="{77B78724-86E4-44EB-A49A-6A5B9122F331}" srcOrd="0" destOrd="0" presId="urn:microsoft.com/office/officeart/2005/8/layout/default"/>
    <dgm:cxn modelId="{1D260B4A-4FB9-4DFC-8094-0B16AE6471A2}" type="presOf" srcId="{78C33C66-0177-4CE4-87F3-D31D43828AD6}" destId="{98AEF4A1-7161-4C91-B5B7-E4497D5765A8}" srcOrd="0" destOrd="0" presId="urn:microsoft.com/office/officeart/2005/8/layout/default"/>
    <dgm:cxn modelId="{F4D5D21F-5173-49E9-9E3A-5774F57DF4CD}" type="presOf" srcId="{524D0010-A3F2-4AF5-A18B-1C4F648C8FFB}" destId="{C7D34D54-DD44-40AA-80BE-81CE896ABEE0}" srcOrd="0" destOrd="0" presId="urn:microsoft.com/office/officeart/2005/8/layout/default"/>
    <dgm:cxn modelId="{0D2A1903-F01A-4BDB-9A71-F18CEA477551}" type="presOf" srcId="{3C3BE487-401E-4711-BFCA-F57235710339}" destId="{CDB9983B-02F8-47A4-BB7D-B7504506AF97}" srcOrd="0" destOrd="0" presId="urn:microsoft.com/office/officeart/2005/8/layout/default"/>
    <dgm:cxn modelId="{60E8AB48-0C6D-4AAA-9BFE-A548855DEACC}" srcId="{7A6F4889-8C05-4723-A489-972EE4CB4E71}" destId="{78C33C66-0177-4CE4-87F3-D31D43828AD6}" srcOrd="1" destOrd="0" parTransId="{7273B656-F2C5-42F7-BDA5-404396F00263}" sibTransId="{7E4517D0-BA08-4BE3-BAC0-021C291F44B3}"/>
    <dgm:cxn modelId="{10694801-C4F4-42D4-B0E2-52DD08ACF169}" srcId="{7A6F4889-8C05-4723-A489-972EE4CB4E71}" destId="{CE4AF64F-7E47-4DF8-AEE2-589FE6DCAC24}" srcOrd="4" destOrd="0" parTransId="{4395A4C2-6F8B-4797-B0E0-0FF56D33964E}" sibTransId="{D53313E2-E8CC-494B-8680-834D1592DD6A}"/>
    <dgm:cxn modelId="{7791DD41-43F1-4826-9FF1-2F606DD08181}" srcId="{7A6F4889-8C05-4723-A489-972EE4CB4E71}" destId="{524D0010-A3F2-4AF5-A18B-1C4F648C8FFB}" srcOrd="7" destOrd="0" parTransId="{0DE28199-BF96-438A-9851-12D811365FF4}" sibTransId="{4281958F-1086-4FF8-A31A-C1151F2C493F}"/>
    <dgm:cxn modelId="{76F41E60-D3DD-47C8-AEF6-D68596242B00}" srcId="{7A6F4889-8C05-4723-A489-972EE4CB4E71}" destId="{06A58D84-4FAF-4002-8702-D3B419FB7665}" srcOrd="5" destOrd="0" parTransId="{CE35B8E1-5FCA-4DD6-B621-4C9EFEA8A4E0}" sibTransId="{7AB882DE-8997-4C5E-A659-FE6CD8DCC25C}"/>
    <dgm:cxn modelId="{2114DF8E-7A65-4EB6-9FE1-8A83F078953B}" type="presOf" srcId="{06A58D84-4FAF-4002-8702-D3B419FB7665}" destId="{27B2AB3F-76A7-4AA0-BA8C-5DF2631BB124}" srcOrd="0" destOrd="0" presId="urn:microsoft.com/office/officeart/2005/8/layout/default"/>
    <dgm:cxn modelId="{8823DE2F-B93A-4AE2-861A-90607C114C29}" srcId="{7A6F4889-8C05-4723-A489-972EE4CB4E71}" destId="{3F546826-2D35-4077-B00A-6F659EC98D02}" srcOrd="3" destOrd="0" parTransId="{B927AC0C-9E71-4B1F-8160-1759136C07B7}" sibTransId="{5BD2B3E3-C0B0-4173-B8AC-88A4A98302F0}"/>
    <dgm:cxn modelId="{A6111455-E429-45E2-9E74-0492F3062922}" type="presOf" srcId="{FDD7B4DF-8EB3-4E11-9D44-D10A045F8023}" destId="{D30C1970-8EB0-4742-8C46-91AA9E7BF7F8}" srcOrd="0" destOrd="0" presId="urn:microsoft.com/office/officeart/2005/8/layout/default"/>
    <dgm:cxn modelId="{B70B8022-BACB-4D42-9B96-F0C6FCE7AE1A}" type="presOf" srcId="{3F546826-2D35-4077-B00A-6F659EC98D02}" destId="{69D503E2-BAD7-4D86-972E-BBAE5CE5B5FC}" srcOrd="0" destOrd="0" presId="urn:microsoft.com/office/officeart/2005/8/layout/default"/>
    <dgm:cxn modelId="{6A9E8254-1549-49C8-8B59-8AB81FD65437}" srcId="{7A6F4889-8C05-4723-A489-972EE4CB4E71}" destId="{676620E2-38FA-46CA-849B-A13256E28A12}" srcOrd="6" destOrd="0" parTransId="{C34339B0-A1F5-470C-87AA-A709E26F607D}" sibTransId="{2DB2BE12-9579-4C27-AFE2-392447CA675B}"/>
    <dgm:cxn modelId="{C29B304E-0BBC-4536-B404-CE8EEC30559A}" type="presOf" srcId="{7A6F4889-8C05-4723-A489-972EE4CB4E71}" destId="{6F649635-AB49-46A8-86ED-0E18831F85C5}" srcOrd="0" destOrd="0" presId="urn:microsoft.com/office/officeart/2005/8/layout/default"/>
    <dgm:cxn modelId="{94E1DA73-7848-467E-AFBB-84A5B1364F6F}" srcId="{7A6F4889-8C05-4723-A489-972EE4CB4E71}" destId="{3C3BE487-401E-4711-BFCA-F57235710339}" srcOrd="2" destOrd="0" parTransId="{55FDA218-6E37-4779-86EE-F0D953281953}" sibTransId="{201D4391-1054-491B-836E-F2CD7BD6B872}"/>
    <dgm:cxn modelId="{57FFB0C6-5544-438B-91CE-3CC13851673A}" type="presOf" srcId="{CE4AF64F-7E47-4DF8-AEE2-589FE6DCAC24}" destId="{540069CF-FDFA-4A48-89C8-68645359994B}" srcOrd="0" destOrd="0" presId="urn:microsoft.com/office/officeart/2005/8/layout/default"/>
    <dgm:cxn modelId="{9D54833F-CCE1-4EAD-B360-191A05CB7C88}" srcId="{7A6F4889-8C05-4723-A489-972EE4CB4E71}" destId="{FDD7B4DF-8EB3-4E11-9D44-D10A045F8023}" srcOrd="0" destOrd="0" parTransId="{9310DB97-86E4-42F5-A98F-35EA20FFD779}" sibTransId="{55C59900-29AD-4D34-B622-EFBF0C1CA824}"/>
    <dgm:cxn modelId="{6B94F1C0-4E93-4753-9340-E0FB530A8A01}" type="presParOf" srcId="{6F649635-AB49-46A8-86ED-0E18831F85C5}" destId="{D30C1970-8EB0-4742-8C46-91AA9E7BF7F8}" srcOrd="0" destOrd="0" presId="urn:microsoft.com/office/officeart/2005/8/layout/default"/>
    <dgm:cxn modelId="{3663B1CD-953E-4955-AFFD-E2E7B198665D}" type="presParOf" srcId="{6F649635-AB49-46A8-86ED-0E18831F85C5}" destId="{2A076976-5C0B-430F-8B52-02D7992FFA57}" srcOrd="1" destOrd="0" presId="urn:microsoft.com/office/officeart/2005/8/layout/default"/>
    <dgm:cxn modelId="{01D3B8BB-3A07-4C1E-8307-EB911B89536C}" type="presParOf" srcId="{6F649635-AB49-46A8-86ED-0E18831F85C5}" destId="{98AEF4A1-7161-4C91-B5B7-E4497D5765A8}" srcOrd="2" destOrd="0" presId="urn:microsoft.com/office/officeart/2005/8/layout/default"/>
    <dgm:cxn modelId="{B63C2D3E-9E3C-4B3A-A609-D3FCB181CC7D}" type="presParOf" srcId="{6F649635-AB49-46A8-86ED-0E18831F85C5}" destId="{0B3A84DC-0AC7-48F3-83C3-55C78CE690F9}" srcOrd="3" destOrd="0" presId="urn:microsoft.com/office/officeart/2005/8/layout/default"/>
    <dgm:cxn modelId="{8FEB7A34-3F27-476C-922E-E5491D1ACDF4}" type="presParOf" srcId="{6F649635-AB49-46A8-86ED-0E18831F85C5}" destId="{CDB9983B-02F8-47A4-BB7D-B7504506AF97}" srcOrd="4" destOrd="0" presId="urn:microsoft.com/office/officeart/2005/8/layout/default"/>
    <dgm:cxn modelId="{3C5733D8-6272-45E5-8446-3B5E59460311}" type="presParOf" srcId="{6F649635-AB49-46A8-86ED-0E18831F85C5}" destId="{4A5C33CA-B1A8-4E75-BEE7-8A61515CFCF2}" srcOrd="5" destOrd="0" presId="urn:microsoft.com/office/officeart/2005/8/layout/default"/>
    <dgm:cxn modelId="{7E1B29B4-856D-4F91-8D90-80326C96C6AF}" type="presParOf" srcId="{6F649635-AB49-46A8-86ED-0E18831F85C5}" destId="{69D503E2-BAD7-4D86-972E-BBAE5CE5B5FC}" srcOrd="6" destOrd="0" presId="urn:microsoft.com/office/officeart/2005/8/layout/default"/>
    <dgm:cxn modelId="{A4BA48F0-BA99-41A6-B255-8B3DC04A116E}" type="presParOf" srcId="{6F649635-AB49-46A8-86ED-0E18831F85C5}" destId="{75DD9F99-5085-4C18-8FF9-EB867EB2784B}" srcOrd="7" destOrd="0" presId="urn:microsoft.com/office/officeart/2005/8/layout/default"/>
    <dgm:cxn modelId="{38356897-8E42-407E-B93E-69C706BD1D08}" type="presParOf" srcId="{6F649635-AB49-46A8-86ED-0E18831F85C5}" destId="{540069CF-FDFA-4A48-89C8-68645359994B}" srcOrd="8" destOrd="0" presId="urn:microsoft.com/office/officeart/2005/8/layout/default"/>
    <dgm:cxn modelId="{5F5387E2-BF02-4AC4-A179-285689596B38}" type="presParOf" srcId="{6F649635-AB49-46A8-86ED-0E18831F85C5}" destId="{7E3DA07E-2BF8-4FD2-AF9F-C3551F05D969}" srcOrd="9" destOrd="0" presId="urn:microsoft.com/office/officeart/2005/8/layout/default"/>
    <dgm:cxn modelId="{9340EA84-1F1B-44C3-A0D8-837342680A32}" type="presParOf" srcId="{6F649635-AB49-46A8-86ED-0E18831F85C5}" destId="{27B2AB3F-76A7-4AA0-BA8C-5DF2631BB124}" srcOrd="10" destOrd="0" presId="urn:microsoft.com/office/officeart/2005/8/layout/default"/>
    <dgm:cxn modelId="{1B9E0FC5-16FD-40ED-ABFB-F594F019C884}" type="presParOf" srcId="{6F649635-AB49-46A8-86ED-0E18831F85C5}" destId="{6C25E2AC-04D1-417C-93FF-0B9ECA130465}" srcOrd="11" destOrd="0" presId="urn:microsoft.com/office/officeart/2005/8/layout/default"/>
    <dgm:cxn modelId="{B7FA4EA1-A881-449B-9ED0-967325C94301}" type="presParOf" srcId="{6F649635-AB49-46A8-86ED-0E18831F85C5}" destId="{77B78724-86E4-44EB-A49A-6A5B9122F331}" srcOrd="12" destOrd="0" presId="urn:microsoft.com/office/officeart/2005/8/layout/default"/>
    <dgm:cxn modelId="{5B0B76D4-6BCB-4069-AF86-CD17AFF6DDE2}" type="presParOf" srcId="{6F649635-AB49-46A8-86ED-0E18831F85C5}" destId="{216E7311-A3C6-4FBB-A223-791592DFB551}" srcOrd="13" destOrd="0" presId="urn:microsoft.com/office/officeart/2005/8/layout/default"/>
    <dgm:cxn modelId="{09A0BB98-1049-4282-B966-43FFB11F5420}" type="presParOf" srcId="{6F649635-AB49-46A8-86ED-0E18831F85C5}" destId="{C7D34D54-DD44-40AA-80BE-81CE896ABEE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ECE36-D357-4887-996D-86E93B1EE72B}">
      <dsp:nvSpPr>
        <dsp:cNvPr id="0" name=""/>
        <dsp:cNvSpPr/>
      </dsp:nvSpPr>
      <dsp:spPr>
        <a:xfrm>
          <a:off x="0" y="368271"/>
          <a:ext cx="4958868" cy="333450"/>
        </a:xfrm>
        <a:prstGeom prst="round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Standard Normal Homogeneity Test methods </a:t>
          </a:r>
          <a:endParaRPr lang="en-US" sz="1400" b="0" i="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6278" y="384549"/>
        <a:ext cx="4926312" cy="300894"/>
      </dsp:txXfrm>
    </dsp:sp>
    <dsp:sp modelId="{F7D1B42C-278D-46AA-8AA6-1DEA28F4B014}">
      <dsp:nvSpPr>
        <dsp:cNvPr id="0" name=""/>
        <dsp:cNvSpPr/>
      </dsp:nvSpPr>
      <dsp:spPr>
        <a:xfrm>
          <a:off x="0" y="33011"/>
          <a:ext cx="4958868" cy="333450"/>
        </a:xfrm>
        <a:prstGeom prst="roundRect">
          <a:avLst/>
        </a:prstGeom>
        <a:solidFill>
          <a:srgbClr val="EF7A24"/>
        </a:solidFill>
        <a:ln w="19050" cap="rnd" cmpd="sng" algn="ctr">
          <a:solidFill>
            <a:srgbClr val="EF7A24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Maximum Likelihood (ML) multiple break methods </a:t>
          </a:r>
          <a:endParaRPr lang="en-US" sz="1400" b="0" i="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6278" y="49289"/>
        <a:ext cx="4926312" cy="300894"/>
      </dsp:txXfrm>
    </dsp:sp>
    <dsp:sp modelId="{622A3B6B-4874-4E12-A1B3-1247E3F37A8A}">
      <dsp:nvSpPr>
        <dsp:cNvPr id="0" name=""/>
        <dsp:cNvSpPr/>
      </dsp:nvSpPr>
      <dsp:spPr>
        <a:xfrm>
          <a:off x="0" y="699604"/>
          <a:ext cx="4958868" cy="333450"/>
        </a:xfrm>
        <a:prstGeom prst="roundRect">
          <a:avLst/>
        </a:prstGeom>
        <a:solidFill>
          <a:srgbClr val="7030A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Singular Spectrum Analysis (SSA)</a:t>
          </a:r>
          <a:endParaRPr lang="en-US" sz="14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6278" y="715882"/>
        <a:ext cx="4926312" cy="300894"/>
      </dsp:txXfrm>
    </dsp:sp>
    <dsp:sp modelId="{50A33DAE-7371-491E-A23B-2375AFD0BF08}">
      <dsp:nvSpPr>
        <dsp:cNvPr id="0" name=""/>
        <dsp:cNvSpPr/>
      </dsp:nvSpPr>
      <dsp:spPr>
        <a:xfrm>
          <a:off x="0" y="1047454"/>
          <a:ext cx="4958868" cy="333450"/>
        </a:xfrm>
        <a:prstGeom prst="roundRect">
          <a:avLst/>
        </a:prstGeom>
        <a:solidFill>
          <a:srgbClr val="EBEBEB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Non-parametric methods</a:t>
          </a:r>
          <a:endParaRPr lang="en-US" sz="14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6278" y="1063732"/>
        <a:ext cx="4926312" cy="300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C1970-8EB0-4742-8C46-91AA9E7BF7F8}">
      <dsp:nvSpPr>
        <dsp:cNvPr id="0" name=""/>
        <dsp:cNvSpPr/>
      </dsp:nvSpPr>
      <dsp:spPr>
        <a:xfrm>
          <a:off x="3505618" y="1267204"/>
          <a:ext cx="1593463" cy="956077"/>
        </a:xfrm>
        <a:prstGeom prst="rect">
          <a:avLst/>
        </a:prstGeom>
        <a:solidFill>
          <a:srgbClr val="ACD433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7D9B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2 sample t-test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</a:t>
          </a:r>
          <a:endParaRPr lang="fr-BE" sz="1100" b="1" kern="1200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sp:txBody>
      <dsp:txXfrm>
        <a:off x="3505618" y="1267204"/>
        <a:ext cx="1593463" cy="956077"/>
      </dsp:txXfrm>
    </dsp:sp>
    <dsp:sp modelId="{98AEF4A1-7161-4C91-B5B7-E4497D5765A8}">
      <dsp:nvSpPr>
        <dsp:cNvPr id="0" name=""/>
        <dsp:cNvSpPr/>
      </dsp:nvSpPr>
      <dsp:spPr>
        <a:xfrm>
          <a:off x="2619940" y="152168"/>
          <a:ext cx="1593463" cy="956077"/>
        </a:xfrm>
        <a:prstGeom prst="rect">
          <a:avLst/>
        </a:prstGeom>
        <a:solidFill>
          <a:srgbClr val="EF7A24"/>
        </a:solidFill>
        <a:ln w="19050" cap="rnd" cmpd="sng" algn="ctr">
          <a:solidFill>
            <a:srgbClr val="EF7A24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IGN-</a:t>
          </a:r>
          <a:r>
            <a:rPr lang="en-US" sz="1600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AgroTech</a:t>
          </a:r>
          <a:endParaRPr lang="en-US" sz="16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</a:t>
          </a:r>
          <a:endParaRPr lang="fr-BE" sz="1100" b="1" kern="1200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sp:txBody>
      <dsp:txXfrm>
        <a:off x="2619940" y="152168"/>
        <a:ext cx="1593463" cy="956077"/>
      </dsp:txXfrm>
    </dsp:sp>
    <dsp:sp modelId="{CDB9983B-02F8-47A4-BB7D-B7504506AF97}">
      <dsp:nvSpPr>
        <dsp:cNvPr id="0" name=""/>
        <dsp:cNvSpPr/>
      </dsp:nvSpPr>
      <dsp:spPr>
        <a:xfrm>
          <a:off x="0" y="1267204"/>
          <a:ext cx="1593463" cy="956077"/>
        </a:xfrm>
        <a:prstGeom prst="rect">
          <a:avLst/>
        </a:prstGeom>
        <a:solidFill>
          <a:srgbClr val="ACD433"/>
        </a:solidFill>
        <a:ln w="19050" cap="rnd" cmpd="sng" algn="ctr">
          <a:solidFill>
            <a:srgbClr val="ACD433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Climatol</a:t>
          </a:r>
          <a:endParaRPr lang="en-US" sz="16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</a:t>
          </a:r>
          <a:endParaRPr lang="fr-BE" sz="1100" b="1" kern="1200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sp:txBody>
      <dsp:txXfrm>
        <a:off x="0" y="1267204"/>
        <a:ext cx="1593463" cy="956077"/>
      </dsp:txXfrm>
    </dsp:sp>
    <dsp:sp modelId="{69D503E2-BAD7-4D86-972E-BBAE5CE5B5FC}">
      <dsp:nvSpPr>
        <dsp:cNvPr id="0" name=""/>
        <dsp:cNvSpPr/>
      </dsp:nvSpPr>
      <dsp:spPr>
        <a:xfrm>
          <a:off x="1753207" y="2362015"/>
          <a:ext cx="1593463" cy="956077"/>
        </a:xfrm>
        <a:prstGeom prst="rect">
          <a:avLst/>
        </a:prstGeom>
        <a:solidFill>
          <a:srgbClr val="EBEBEB">
            <a:lumMod val="75000"/>
          </a:srgbClr>
        </a:solidFill>
        <a:ln w="19050" cap="rnd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Mann-Whitney &amp; CUSUM &amp; </a:t>
          </a:r>
          <a:r>
            <a:rPr lang="en-US" sz="1400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Pettitt</a:t>
          </a:r>
          <a:endParaRPr lang="en-US" sz="14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 </a:t>
          </a:r>
          <a:endParaRPr lang="fr-BE" sz="1100" b="1" kern="1200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sp:txBody>
      <dsp:txXfrm>
        <a:off x="1753207" y="2362015"/>
        <a:ext cx="1593463" cy="956077"/>
      </dsp:txXfrm>
    </dsp:sp>
    <dsp:sp modelId="{540069CF-FDFA-4A48-89C8-68645359994B}">
      <dsp:nvSpPr>
        <dsp:cNvPr id="0" name=""/>
        <dsp:cNvSpPr/>
      </dsp:nvSpPr>
      <dsp:spPr>
        <a:xfrm>
          <a:off x="1753207" y="1267593"/>
          <a:ext cx="1593463" cy="956077"/>
        </a:xfrm>
        <a:prstGeom prst="rect">
          <a:avLst/>
        </a:prstGeom>
        <a:solidFill>
          <a:srgbClr val="ACD433"/>
        </a:solidFill>
        <a:ln w="19050" cap="rnd" cmpd="sng" algn="ctr">
          <a:solidFill>
            <a:srgbClr val="7D9B23"/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PMTred</a:t>
          </a:r>
          <a:endParaRPr lang="en-US" sz="16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</a:t>
          </a:r>
        </a:p>
      </dsp:txBody>
      <dsp:txXfrm>
        <a:off x="1753207" y="1267593"/>
        <a:ext cx="1593463" cy="956077"/>
      </dsp:txXfrm>
    </dsp:sp>
    <dsp:sp modelId="{27B2AB3F-76A7-4AA0-BA8C-5DF2631BB124}">
      <dsp:nvSpPr>
        <dsp:cNvPr id="0" name=""/>
        <dsp:cNvSpPr/>
      </dsp:nvSpPr>
      <dsp:spPr>
        <a:xfrm>
          <a:off x="867130" y="151200"/>
          <a:ext cx="1593463" cy="956077"/>
        </a:xfrm>
        <a:prstGeom prst="rect">
          <a:avLst/>
        </a:prstGeom>
        <a:solidFill>
          <a:srgbClr val="EF7A24"/>
        </a:solidFill>
        <a:ln w="19050" cap="rnd" cmpd="sng" algn="ctr">
          <a:solidFill>
            <a:srgbClr val="EF7A24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ACMANT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</a:t>
          </a:r>
          <a:endParaRPr lang="fr-BE" sz="1100" b="1" kern="1200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sp:txBody>
      <dsp:txXfrm>
        <a:off x="867130" y="151200"/>
        <a:ext cx="1593463" cy="956077"/>
      </dsp:txXfrm>
    </dsp:sp>
    <dsp:sp modelId="{77B78724-86E4-44EB-A49A-6A5B9122F331}">
      <dsp:nvSpPr>
        <dsp:cNvPr id="0" name=""/>
        <dsp:cNvSpPr/>
      </dsp:nvSpPr>
      <dsp:spPr>
        <a:xfrm>
          <a:off x="0" y="2361601"/>
          <a:ext cx="1593463" cy="956077"/>
        </a:xfrm>
        <a:prstGeom prst="rect">
          <a:avLst/>
        </a:prstGeom>
        <a:solidFill>
          <a:srgbClr val="7030A0"/>
        </a:solidFill>
        <a:ln w="19050" cap="rnd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Zero difference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</a:t>
          </a:r>
          <a:endParaRPr lang="fr-BE" sz="1100" b="1" kern="1200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sp:txBody>
      <dsp:txXfrm>
        <a:off x="0" y="2361601"/>
        <a:ext cx="1593463" cy="956077"/>
      </dsp:txXfrm>
    </dsp:sp>
    <dsp:sp modelId="{C7D34D54-DD44-40AA-80BE-81CE896ABEE0}">
      <dsp:nvSpPr>
        <dsp:cNvPr id="0" name=""/>
        <dsp:cNvSpPr/>
      </dsp:nvSpPr>
      <dsp:spPr>
        <a:xfrm>
          <a:off x="3505618" y="2362012"/>
          <a:ext cx="1593463" cy="956077"/>
        </a:xfrm>
        <a:prstGeom prst="rect">
          <a:avLst/>
        </a:prstGeom>
        <a:solidFill>
          <a:srgbClr val="EBEBEB">
            <a:lumMod val="75000"/>
          </a:srgbClr>
        </a:solidFill>
        <a:ln w="19050" cap="rnd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Pettitt</a:t>
          </a:r>
          <a:endParaRPr lang="en-US" sz="16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EBEBEB">
                  <a:lumMod val="25000"/>
                </a:srgbClr>
              </a:solidFill>
              <a:latin typeface="+mj-lt"/>
              <a:ea typeface="+mn-ea"/>
              <a:cs typeface="+mn-cs"/>
            </a:rPr>
            <a:t>daily + monthly </a:t>
          </a:r>
          <a:endParaRPr lang="fr-BE" sz="1100" b="1" kern="1200" dirty="0">
            <a:solidFill>
              <a:srgbClr val="EBEBEB">
                <a:lumMod val="25000"/>
              </a:srgbClr>
            </a:solidFill>
            <a:latin typeface="+mj-lt"/>
            <a:ea typeface="+mn-ea"/>
            <a:cs typeface="+mn-cs"/>
          </a:endParaRPr>
        </a:p>
      </dsp:txBody>
      <dsp:txXfrm>
        <a:off x="3505618" y="2362012"/>
        <a:ext cx="1593463" cy="956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r>
              <a:rPr lang="nl-BE">
                <a:solidFill>
                  <a:srgbClr val="FF5000"/>
                </a:solidFill>
              </a:rPr>
              <a:t>1/04/2019</a:t>
            </a:r>
            <a:endParaRPr lang="nl-NL" dirty="0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‹#›</a:t>
            </a:fld>
            <a:endParaRPr lang="nl-NL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/>
              <a:t>1/04/2019</a:t>
            </a:r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/>
              <a:t>1/04/2019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04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0"/>
          <p:cNvSpPr/>
          <p:nvPr userDrawn="1"/>
        </p:nvSpPr>
        <p:spPr>
          <a:xfrm>
            <a:off x="14515399" y="205186"/>
            <a:ext cx="5456232" cy="14159428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39"/>
          <p:cNvSpPr/>
          <p:nvPr userDrawn="1"/>
        </p:nvSpPr>
        <p:spPr>
          <a:xfrm>
            <a:off x="5820937" y="0"/>
            <a:ext cx="6371062" cy="684301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rgbClr val="26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32253" y="470264"/>
            <a:ext cx="4051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Koninklijk</a:t>
            </a:r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Meteorologisch</a:t>
            </a:r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Instituut</a:t>
            </a:r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</a:t>
            </a:r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Royal </a:t>
            </a:r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Météorologique</a:t>
            </a:r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Köninglische</a:t>
            </a:r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Meteorologische</a:t>
            </a:r>
            <a:r>
              <a:rPr lang="en-US" b="1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baseline="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</a:t>
            </a:r>
            <a:endParaRPr lang="en-US" b="1" baseline="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baseline="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b="1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Royal Meteorological Institute</a:t>
            </a:r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687995" y="3204267"/>
            <a:ext cx="5895685" cy="7863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4000">
                <a:solidFill>
                  <a:srgbClr val="266EBF"/>
                </a:solidFill>
                <a:latin typeface="+mj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Titel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87995" y="5124506"/>
            <a:ext cx="5895685" cy="117570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Auteur</a:t>
            </a:r>
          </a:p>
          <a:p>
            <a:pPr lvl="0"/>
            <a:r>
              <a:rPr lang="en-US" dirty="0"/>
              <a:t>Datum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" y="470264"/>
            <a:ext cx="780977" cy="10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vierkante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ronde topics -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93880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926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73972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93880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926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73972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440000"/>
            <a:ext cx="7560000" cy="2880000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tx1"/>
          </a:solidFill>
          <a:ln w="44450">
            <a:solidFill>
              <a:schemeClr val="tx1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296863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</a:defRPr>
            </a:lvl2pPr>
            <a:lvl3pPr marL="7366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nl-BE" dirty="0"/>
              <a:t>Quote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mkglfmgkm</a:t>
            </a:r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440000"/>
            <a:ext cx="7560000" cy="2880000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rgbClr val="266EBF"/>
          </a:solidFill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296863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</a:defRPr>
            </a:lvl2pPr>
            <a:lvl3pPr marL="7366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nl-BE" dirty="0"/>
              <a:t>Quote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mkglfmgkm</a:t>
            </a:r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 userDrawn="1"/>
        </p:nvSpPr>
        <p:spPr>
          <a:xfrm>
            <a:off x="720000" y="720000"/>
            <a:ext cx="4823550" cy="784249"/>
          </a:xfrm>
          <a:prstGeom prst="rect">
            <a:avLst/>
          </a:prstGeom>
          <a:solidFill>
            <a:schemeClr val="accent1"/>
          </a:solidFill>
        </p:spPr>
        <p:txBody>
          <a:bodyPr tIns="360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35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</a:pPr>
            <a:r>
              <a:rPr lang="nl-NL" sz="5400" strike="noStrike" kern="1200" cap="non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THANK YOU</a:t>
            </a:r>
          </a:p>
        </p:txBody>
      </p:sp>
      <p:sp>
        <p:nvSpPr>
          <p:cNvPr id="4" name="Vrije vorm 39"/>
          <p:cNvSpPr/>
          <p:nvPr userDrawn="1"/>
        </p:nvSpPr>
        <p:spPr>
          <a:xfrm>
            <a:off x="5820937" y="0"/>
            <a:ext cx="6371062" cy="684301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rgbClr val="26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3"/>
          <p:cNvSpPr/>
          <p:nvPr userDrawn="1"/>
        </p:nvSpPr>
        <p:spPr>
          <a:xfrm>
            <a:off x="3384815" y="2175408"/>
            <a:ext cx="294232" cy="4234421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6" name="Tijdelijke aanduiding voor tekst 33"/>
          <p:cNvSpPr txBox="1">
            <a:spLocks/>
          </p:cNvSpPr>
          <p:nvPr userDrawn="1"/>
        </p:nvSpPr>
        <p:spPr>
          <a:xfrm>
            <a:off x="683424" y="2175408"/>
            <a:ext cx="2557894" cy="4234421"/>
          </a:xfrm>
          <a:prstGeom prst="rect">
            <a:avLst/>
          </a:prstGeom>
        </p:spPr>
        <p:txBody>
          <a:bodyPr>
            <a:noAutofit/>
          </a:bodyPr>
          <a:lstStyle>
            <a:lvl1pPr marL="108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b="1" i="0" kern="1200" cap="none" baseline="0" dirty="0" smtClean="0">
                <a:solidFill>
                  <a:srgbClr val="266EBF"/>
                </a:solidFill>
                <a:latin typeface="+mj-lt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Koninklijk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Meteorologisch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Instituut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L’Institut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Royal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Météorologique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Royal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Meteorological</a:t>
            </a:r>
            <a:r>
              <a:rPr lang="en-US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Institute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 userDrawn="1"/>
        </p:nvSpPr>
        <p:spPr>
          <a:xfrm>
            <a:off x="3961319" y="2175408"/>
            <a:ext cx="3737930" cy="41871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Het KMI verleent een betrouwbare dienstverlening aan het publiek en de overheid gebaseerd op onderzoek, innovatie en continuïteit.</a:t>
            </a: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L'IRM fournit un service fiable basé sur la recherche, l'innovation et la continuité au public et aux autorités.</a:t>
            </a: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The RMI provides reliable public service realized by empowered staff and based on research, innovation and continuity.</a:t>
            </a:r>
            <a:endParaRPr lang="fr-FR" sz="1200" kern="1200" baseline="0" dirty="0">
              <a:solidFill>
                <a:schemeClr val="tx1"/>
              </a:solidFill>
              <a:latin typeface="+mn-lt"/>
              <a:ea typeface="Verdana" charset="0"/>
              <a:cs typeface="Verdana" charset="0"/>
            </a:endParaRP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Verdana" charset="0"/>
              <a:cs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679148"/>
            <a:ext cx="546644" cy="6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9144"/>
            <a:ext cx="12196294" cy="5984875"/>
          </a:xfrm>
          <a:prstGeom prst="rect">
            <a:avLst/>
          </a:prstGeo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20000" y="2160000"/>
            <a:ext cx="4023042" cy="684000"/>
          </a:xfrm>
          <a:prstGeom prst="rect">
            <a:avLst/>
          </a:prstGeom>
        </p:spPr>
        <p:txBody>
          <a:bodyPr tIns="36000" bIns="0"/>
          <a:lstStyle>
            <a:lvl1pPr>
              <a:defRPr sz="4000" strike="noStrike" baseline="0">
                <a:latin typeface="+mj-lt"/>
              </a:defRPr>
            </a:lvl1pPr>
          </a:lstStyle>
          <a:p>
            <a:r>
              <a:rPr lang="nl-NL" dirty="0"/>
              <a:t>Hoofdstuk titel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19748" y="6316739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/>
              <a:t> Roeland Van </a:t>
            </a:r>
            <a:r>
              <a:rPr lang="nl-NL" dirty="0" err="1"/>
              <a:t>Malderen</a:t>
            </a:r>
            <a:r>
              <a:rPr lang="nl-NL" dirty="0"/>
              <a:t>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101601" y="6314927"/>
            <a:ext cx="873760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10620000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619748" y="6316739"/>
            <a:ext cx="3474980" cy="3666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/>
              <a:t> Roeland Van Malderen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101601" y="6314927"/>
            <a:ext cx="873760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 in grijs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702552" y="0"/>
            <a:ext cx="5489448" cy="584995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8" y="271686"/>
            <a:ext cx="3935152" cy="5083296"/>
          </a:xfrm>
          <a:prstGeom prst="rect">
            <a:avLst/>
          </a:prstGeom>
        </p:spPr>
        <p:txBody>
          <a:bodyPr tIns="144000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4703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5452200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19748" y="6316739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/>
              <a:t> Roeland Van </a:t>
            </a:r>
            <a:r>
              <a:rPr lang="nl-NL" dirty="0" err="1"/>
              <a:t>Malderen</a:t>
            </a:r>
            <a:r>
              <a:rPr lang="nl-NL" dirty="0"/>
              <a:t>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101601" y="6314927"/>
            <a:ext cx="873760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8" y="1399032"/>
            <a:ext cx="3732544" cy="1965960"/>
          </a:xfrm>
          <a:prstGeom prst="rect">
            <a:avLst/>
          </a:prstGeo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6586056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8" y="3491280"/>
            <a:ext cx="3732544" cy="1965960"/>
          </a:xfrm>
          <a:prstGeom prst="rect">
            <a:avLst/>
          </a:prstGeo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19748" y="6316739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/>
              <a:t> Roeland Van </a:t>
            </a:r>
            <a:r>
              <a:rPr lang="nl-NL" dirty="0" err="1"/>
              <a:t>Malderen</a:t>
            </a:r>
            <a:r>
              <a:rPr lang="nl-NL" dirty="0"/>
              <a:t>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101601" y="6314927"/>
            <a:ext cx="873760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18255" y="1"/>
            <a:ext cx="12196294" cy="5797296"/>
          </a:xfrm>
          <a:prstGeom prst="rect">
            <a:avLst/>
          </a:prstGeo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19748" y="6316739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/>
              <a:t> Roeland Van </a:t>
            </a:r>
            <a:r>
              <a:rPr lang="nl-NL" dirty="0" err="1"/>
              <a:t>Malderen</a:t>
            </a:r>
            <a:r>
              <a:rPr lang="nl-NL" dirty="0"/>
              <a:t>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101601" y="6314927"/>
            <a:ext cx="873760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399031"/>
            <a:ext cx="5717498" cy="405820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4748112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vierkante topics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2006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13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0" y="5870448"/>
            <a:ext cx="12192000" cy="97316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860921" y="197963"/>
            <a:ext cx="0" cy="18193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0001839" y="3327662"/>
            <a:ext cx="2102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Author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Function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Institute</a:t>
            </a:r>
          </a:p>
        </p:txBody>
      </p:sp>
      <p:sp>
        <p:nvSpPr>
          <p:cNvPr id="13" name="Rechthoek 11"/>
          <p:cNvSpPr/>
          <p:nvPr userDrawn="1"/>
        </p:nvSpPr>
        <p:spPr>
          <a:xfrm>
            <a:off x="0" y="6142572"/>
            <a:ext cx="12192000" cy="68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7" y="271686"/>
            <a:ext cx="501252" cy="6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3" r:id="rId2"/>
    <p:sldLayoutId id="2147483706" r:id="rId3"/>
    <p:sldLayoutId id="2147483709" r:id="rId4"/>
    <p:sldLayoutId id="2147483710" r:id="rId5"/>
    <p:sldLayoutId id="2147483704" r:id="rId6"/>
    <p:sldLayoutId id="2147483718" r:id="rId7"/>
    <p:sldLayoutId id="2147483725" r:id="rId8"/>
    <p:sldLayoutId id="2147483708" r:id="rId9"/>
    <p:sldLayoutId id="2147483711" r:id="rId10"/>
    <p:sldLayoutId id="2147483712" r:id="rId11"/>
    <p:sldLayoutId id="2147483723" r:id="rId12"/>
    <p:sldLayoutId id="2147483713" r:id="rId13"/>
    <p:sldLayoutId id="2147483714" r:id="rId14"/>
    <p:sldLayoutId id="2147483720" r:id="rId15"/>
    <p:sldLayoutId id="2147483727" r:id="rId16"/>
  </p:sldLayoutIdLst>
  <p:hf hdr="0" dt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4000" kern="1200" cap="none" baseline="0">
          <a:solidFill>
            <a:schemeClr val="bg1"/>
          </a:solidFill>
          <a:latin typeface="+mj-lt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296863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736600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139825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lang="nl-NL" sz="1400" kern="1200" dirty="0" smtClean="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244600" indent="0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None/>
        <a:tabLst/>
        <a:defRPr sz="12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0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159" y="11826488"/>
            <a:ext cx="545048" cy="3127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173" y="1810923"/>
            <a:ext cx="7059467" cy="2993304"/>
          </a:xfrm>
        </p:spPr>
        <p:txBody>
          <a:bodyPr/>
          <a:lstStyle/>
          <a:p>
            <a:pPr algn="ctr"/>
            <a:r>
              <a:rPr lang="en-US" dirty="0"/>
              <a:t>Homogenizing GPS integrated water </a:t>
            </a:r>
            <a:r>
              <a:rPr lang="en-US" dirty="0" err="1"/>
              <a:t>vapour</a:t>
            </a:r>
            <a:r>
              <a:rPr lang="en-US" dirty="0"/>
              <a:t> time series: benchmarking break detection algorithms on synthetic datasets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45143" y="5153534"/>
            <a:ext cx="10638972" cy="1175709"/>
          </a:xfrm>
        </p:spPr>
        <p:txBody>
          <a:bodyPr/>
          <a:lstStyle/>
          <a:p>
            <a:r>
              <a:rPr lang="en-US" dirty="0"/>
              <a:t>R. Van Malderen,  E. </a:t>
            </a:r>
            <a:r>
              <a:rPr lang="en-US" dirty="0" err="1"/>
              <a:t>Pottiaux</a:t>
            </a:r>
            <a:r>
              <a:rPr lang="en-US" dirty="0"/>
              <a:t>,  A. </a:t>
            </a:r>
            <a:r>
              <a:rPr lang="en-US" dirty="0" err="1"/>
              <a:t>Klos</a:t>
            </a:r>
            <a:r>
              <a:rPr lang="en-US" dirty="0"/>
              <a:t>,  P. </a:t>
            </a:r>
            <a:r>
              <a:rPr lang="en-US" dirty="0" err="1"/>
              <a:t>Domonkos</a:t>
            </a:r>
            <a:r>
              <a:rPr lang="en-US" dirty="0"/>
              <a:t>,  M. Elias,  T. Ning,                           O. Bock,  J. </a:t>
            </a:r>
            <a:r>
              <a:rPr lang="en-US" dirty="0" err="1"/>
              <a:t>Guijarro</a:t>
            </a:r>
            <a:r>
              <a:rPr lang="en-US" dirty="0"/>
              <a:t>,  F. </a:t>
            </a:r>
            <a:r>
              <a:rPr lang="en-US" dirty="0" err="1"/>
              <a:t>Alshawaf</a:t>
            </a:r>
            <a:r>
              <a:rPr lang="en-US" dirty="0"/>
              <a:t>,  M. </a:t>
            </a:r>
            <a:r>
              <a:rPr lang="en-US" dirty="0" err="1"/>
              <a:t>Hoseini</a:t>
            </a:r>
            <a:r>
              <a:rPr lang="en-US" dirty="0"/>
              <a:t>,  A. </a:t>
            </a:r>
            <a:r>
              <a:rPr lang="en-US" dirty="0" err="1"/>
              <a:t>Quarello</a:t>
            </a:r>
            <a:r>
              <a:rPr lang="en-US" dirty="0"/>
              <a:t>,  E. </a:t>
            </a:r>
            <a:r>
              <a:rPr lang="en-US" dirty="0" err="1"/>
              <a:t>Lebarbier</a:t>
            </a:r>
            <a:r>
              <a:rPr lang="en-US" dirty="0"/>
              <a:t>,                           B. </a:t>
            </a:r>
            <a:r>
              <a:rPr lang="en-US" dirty="0" err="1"/>
              <a:t>Chimani</a:t>
            </a:r>
            <a:r>
              <a:rPr lang="en-US" dirty="0"/>
              <a:t>,  V. </a:t>
            </a:r>
            <a:r>
              <a:rPr lang="en-US" dirty="0" err="1"/>
              <a:t>Tornatore</a:t>
            </a:r>
            <a:r>
              <a:rPr lang="en-US" dirty="0"/>
              <a:t>,  S. </a:t>
            </a:r>
            <a:r>
              <a:rPr lang="en-US" dirty="0" err="1"/>
              <a:t>Zengin</a:t>
            </a:r>
            <a:r>
              <a:rPr lang="en-US" dirty="0"/>
              <a:t> </a:t>
            </a:r>
            <a:r>
              <a:rPr lang="en-US" dirty="0" err="1"/>
              <a:t>Kazancı</a:t>
            </a:r>
            <a:r>
              <a:rPr lang="en-US" dirty="0"/>
              <a:t>, and  J. </a:t>
            </a:r>
            <a:r>
              <a:rPr lang="en-US" dirty="0" err="1"/>
              <a:t>Bogusz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51" y="6426488"/>
            <a:ext cx="410845" cy="3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</p:spPr>
        <p:txBody>
          <a:bodyPr/>
          <a:lstStyle/>
          <a:p>
            <a:r>
              <a:rPr lang="en-US" dirty="0"/>
              <a:t>Performance: </a:t>
            </a:r>
            <a:r>
              <a:rPr lang="en-US" sz="2800" dirty="0"/>
              <a:t>1. Accuracy of break point positions</a:t>
            </a:r>
            <a:endParaRPr lang="fr-B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571625"/>
            <a:ext cx="5737225" cy="3581400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12419" y="1108076"/>
            <a:ext cx="6586056" cy="4993461"/>
          </a:xfrm>
        </p:spPr>
        <p:txBody>
          <a:bodyPr/>
          <a:lstStyle/>
          <a:p>
            <a:r>
              <a:rPr lang="en-US" dirty="0"/>
              <a:t>Number of detected breaks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 Placeholder 15"/>
          <p:cNvSpPr txBox="1">
            <a:spLocks/>
          </p:cNvSpPr>
          <p:nvPr/>
        </p:nvSpPr>
        <p:spPr>
          <a:xfrm>
            <a:off x="6381750" y="1117601"/>
            <a:ext cx="5807850" cy="499346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window for break detection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Content Placeholder 19"/>
          <p:cNvSpPr txBox="1">
            <a:spLocks/>
          </p:cNvSpPr>
          <p:nvPr/>
        </p:nvSpPr>
        <p:spPr>
          <a:xfrm>
            <a:off x="249238" y="5196167"/>
            <a:ext cx="6570662" cy="1204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nl-NL" sz="14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except NP2d: methods find less breaks than inserted.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larger ratio of detected breakpoints for daily methods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581150"/>
            <a:ext cx="5737225" cy="3524250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9"/>
          <p:cNvSpPr txBox="1">
            <a:spLocks/>
          </p:cNvSpPr>
          <p:nvPr/>
        </p:nvSpPr>
        <p:spPr>
          <a:xfrm>
            <a:off x="6665914" y="5377142"/>
            <a:ext cx="5059362" cy="823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nl-NL" sz="14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a time window of 62 days seems appropriate</a:t>
            </a:r>
          </a:p>
        </p:txBody>
      </p:sp>
    </p:spTree>
    <p:extLst>
      <p:ext uri="{BB962C8B-B14F-4D97-AF65-F5344CB8AC3E}">
        <p14:creationId xmlns:p14="http://schemas.microsoft.com/office/powerpoint/2010/main" val="72949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Performance: </a:t>
            </a:r>
            <a:r>
              <a:rPr lang="en-US" sz="2800" dirty="0">
                <a:solidFill>
                  <a:srgbClr val="FFFFFF"/>
                </a:solidFill>
              </a:rPr>
              <a:t>1. Accuracy of break point positions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  <p:sp>
        <p:nvSpPr>
          <p:cNvPr id="5" name="Text Placeholder 15"/>
          <p:cNvSpPr txBox="1">
            <a:spLocks/>
          </p:cNvSpPr>
          <p:nvPr/>
        </p:nvSpPr>
        <p:spPr>
          <a:xfrm>
            <a:off x="412419" y="1108076"/>
            <a:ext cx="6586056" cy="499346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Skill scores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67805" y="1716610"/>
            <a:ext cx="3366085" cy="3621904"/>
            <a:chOff x="3067805" y="1716610"/>
            <a:chExt cx="3366085" cy="3621904"/>
          </a:xfrm>
        </p:grpSpPr>
        <p:grpSp>
          <p:nvGrpSpPr>
            <p:cNvPr id="7" name="Group 6"/>
            <p:cNvGrpSpPr/>
            <p:nvPr/>
          </p:nvGrpSpPr>
          <p:grpSpPr>
            <a:xfrm>
              <a:off x="4460273" y="3865552"/>
              <a:ext cx="1973617" cy="1472962"/>
              <a:chOff x="4460273" y="3865552"/>
              <a:chExt cx="1973617" cy="1472962"/>
            </a:xfrm>
          </p:grpSpPr>
          <p:cxnSp>
            <p:nvCxnSpPr>
              <p:cNvPr id="12" name="Straight Connector 11"/>
              <p:cNvCxnSpPr>
                <a:stCxn id="13" idx="2"/>
              </p:cNvCxnSpPr>
              <p:nvPr/>
            </p:nvCxnSpPr>
            <p:spPr>
              <a:xfrm flipH="1">
                <a:off x="5447081" y="4234884"/>
                <a:ext cx="1" cy="1103630"/>
              </a:xfrm>
              <a:prstGeom prst="line">
                <a:avLst/>
              </a:prstGeom>
              <a:noFill/>
              <a:ln w="25400" cap="flat" cmpd="sng" algn="ctr">
                <a:solidFill>
                  <a:srgbClr val="75CEEC"/>
                </a:solidFill>
                <a:prstDash val="dash"/>
                <a:round/>
                <a:headEnd type="none" w="lg" len="lg"/>
                <a:tailEnd type="diamond" w="lg" len="lg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4460273" y="3865552"/>
                <a:ext cx="1973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75CEEC"/>
                    </a:solidFill>
                    <a:effectLst/>
                    <a:uLnTx/>
                    <a:uFillTx/>
                    <a:latin typeface="Century Gothic" panose="020B0502020202020204"/>
                  </a:rPr>
                  <a:t>Estimated Break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67805" y="1716610"/>
              <a:ext cx="2250980" cy="1101389"/>
              <a:chOff x="3067805" y="1716610"/>
              <a:chExt cx="2250980" cy="1101389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132784" y="2067859"/>
                <a:ext cx="2186001" cy="548637"/>
              </a:xfrm>
              <a:custGeom>
                <a:avLst/>
                <a:gdLst>
                  <a:gd name="connsiteX0" fmla="*/ 0 w 2186001"/>
                  <a:gd name="connsiteY0" fmla="*/ 0 h 548637"/>
                  <a:gd name="connsiteX1" fmla="*/ 2186001 w 2186001"/>
                  <a:gd name="connsiteY1" fmla="*/ 0 h 548637"/>
                  <a:gd name="connsiteX2" fmla="*/ 2186001 w 2186001"/>
                  <a:gd name="connsiteY2" fmla="*/ 548637 h 548637"/>
                  <a:gd name="connsiteX3" fmla="*/ 0 w 2186001"/>
                  <a:gd name="connsiteY3" fmla="*/ 548637 h 548637"/>
                  <a:gd name="connsiteX4" fmla="*/ 0 w 2186001"/>
                  <a:gd name="connsiteY4" fmla="*/ 0 h 54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6001" h="548637">
                    <a:moveTo>
                      <a:pt x="0" y="0"/>
                    </a:moveTo>
                    <a:lnTo>
                      <a:pt x="2186001" y="0"/>
                    </a:lnTo>
                    <a:lnTo>
                      <a:pt x="2186001" y="548637"/>
                    </a:lnTo>
                    <a:lnTo>
                      <a:pt x="0" y="548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7A24">
                  <a:hueOff val="0"/>
                  <a:satOff val="0"/>
                  <a:lumOff val="0"/>
                  <a:alphaOff val="0"/>
                </a:srgbClr>
              </a:solidFill>
              <a:ln w="19050" cap="rnd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True Positive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707007" y="1716610"/>
                <a:ext cx="1162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/>
                  </a:rPr>
                  <a:t>Matches</a:t>
                </a:r>
              </a:p>
            </p:txBody>
          </p:sp>
          <p:pic>
            <p:nvPicPr>
              <p:cNvPr id="11" name="Picture 2" descr="Image result for good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64" t="1698" r="52147" b="3739"/>
              <a:stretch/>
            </p:blipFill>
            <p:spPr bwMode="auto">
              <a:xfrm>
                <a:off x="3067805" y="2452727"/>
                <a:ext cx="369438" cy="365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7757279" y="2077384"/>
            <a:ext cx="2291597" cy="750140"/>
            <a:chOff x="7757279" y="2077384"/>
            <a:chExt cx="2291597" cy="750140"/>
          </a:xfrm>
        </p:grpSpPr>
        <p:sp>
          <p:nvSpPr>
            <p:cNvPr id="15" name="Freeform 14"/>
            <p:cNvSpPr/>
            <p:nvPr/>
          </p:nvSpPr>
          <p:spPr>
            <a:xfrm>
              <a:off x="7862875" y="2077384"/>
              <a:ext cx="2186001" cy="548637"/>
            </a:xfrm>
            <a:custGeom>
              <a:avLst/>
              <a:gdLst>
                <a:gd name="connsiteX0" fmla="*/ 0 w 2186001"/>
                <a:gd name="connsiteY0" fmla="*/ 0 h 548637"/>
                <a:gd name="connsiteX1" fmla="*/ 2186001 w 2186001"/>
                <a:gd name="connsiteY1" fmla="*/ 0 h 548637"/>
                <a:gd name="connsiteX2" fmla="*/ 2186001 w 2186001"/>
                <a:gd name="connsiteY2" fmla="*/ 548637 h 548637"/>
                <a:gd name="connsiteX3" fmla="*/ 0 w 2186001"/>
                <a:gd name="connsiteY3" fmla="*/ 548637 h 548637"/>
                <a:gd name="connsiteX4" fmla="*/ 0 w 2186001"/>
                <a:gd name="connsiteY4" fmla="*/ 0 h 54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6001" h="548637">
                  <a:moveTo>
                    <a:pt x="0" y="0"/>
                  </a:moveTo>
                  <a:lnTo>
                    <a:pt x="2186001" y="0"/>
                  </a:lnTo>
                  <a:lnTo>
                    <a:pt x="2186001" y="548637"/>
                  </a:lnTo>
                  <a:lnTo>
                    <a:pt x="0" y="548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CEEC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True Negative</a:t>
              </a:r>
            </a:p>
          </p:txBody>
        </p:sp>
        <p:pic>
          <p:nvPicPr>
            <p:cNvPr id="16" name="Picture 2" descr="Image result for goo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4" t="1698" r="52147" b="3739"/>
            <a:stretch/>
          </p:blipFill>
          <p:spPr bwMode="auto">
            <a:xfrm>
              <a:off x="7757279" y="2462252"/>
              <a:ext cx="369438" cy="36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646111" y="1716610"/>
            <a:ext cx="2749972" cy="3628909"/>
            <a:chOff x="646111" y="1716610"/>
            <a:chExt cx="2749972" cy="3628909"/>
          </a:xfrm>
        </p:grpSpPr>
        <p:grpSp>
          <p:nvGrpSpPr>
            <p:cNvPr id="18" name="Group 17"/>
            <p:cNvGrpSpPr/>
            <p:nvPr/>
          </p:nvGrpSpPr>
          <p:grpSpPr>
            <a:xfrm>
              <a:off x="1422466" y="3906192"/>
              <a:ext cx="1973617" cy="1439327"/>
              <a:chOff x="1422466" y="3906192"/>
              <a:chExt cx="1973617" cy="1439327"/>
            </a:xfrm>
          </p:grpSpPr>
          <p:cxnSp>
            <p:nvCxnSpPr>
              <p:cNvPr id="23" name="Straight Connector 22"/>
              <p:cNvCxnSpPr>
                <a:stCxn id="24" idx="2"/>
              </p:cNvCxnSpPr>
              <p:nvPr/>
            </p:nvCxnSpPr>
            <p:spPr>
              <a:xfrm flipH="1">
                <a:off x="2409274" y="4275524"/>
                <a:ext cx="1" cy="1069995"/>
              </a:xfrm>
              <a:prstGeom prst="line">
                <a:avLst/>
              </a:prstGeom>
              <a:noFill/>
              <a:ln w="25400" cap="flat" cmpd="sng" algn="ctr">
                <a:solidFill>
                  <a:srgbClr val="75CEEC"/>
                </a:solidFill>
                <a:prstDash val="dash"/>
                <a:round/>
                <a:headEnd type="none" w="lg" len="lg"/>
                <a:tailEnd type="diamond" w="lg" len="lg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1422466" y="3906192"/>
                <a:ext cx="1973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75CEEC"/>
                    </a:solidFill>
                    <a:effectLst/>
                    <a:uLnTx/>
                    <a:uFillTx/>
                    <a:latin typeface="Century Gothic" panose="020B0502020202020204"/>
                  </a:rPr>
                  <a:t>Estimated Break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6111" y="1716610"/>
              <a:ext cx="2307628" cy="1100000"/>
              <a:chOff x="646111" y="1716610"/>
              <a:chExt cx="2307628" cy="1100000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767738" y="2067859"/>
                <a:ext cx="2186001" cy="548637"/>
              </a:xfrm>
              <a:custGeom>
                <a:avLst/>
                <a:gdLst>
                  <a:gd name="connsiteX0" fmla="*/ 0 w 2186001"/>
                  <a:gd name="connsiteY0" fmla="*/ 0 h 548637"/>
                  <a:gd name="connsiteX1" fmla="*/ 2186001 w 2186001"/>
                  <a:gd name="connsiteY1" fmla="*/ 0 h 548637"/>
                  <a:gd name="connsiteX2" fmla="*/ 2186001 w 2186001"/>
                  <a:gd name="connsiteY2" fmla="*/ 548637 h 548637"/>
                  <a:gd name="connsiteX3" fmla="*/ 0 w 2186001"/>
                  <a:gd name="connsiteY3" fmla="*/ 548637 h 548637"/>
                  <a:gd name="connsiteX4" fmla="*/ 0 w 2186001"/>
                  <a:gd name="connsiteY4" fmla="*/ 0 h 54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6001" h="548637">
                    <a:moveTo>
                      <a:pt x="0" y="0"/>
                    </a:moveTo>
                    <a:lnTo>
                      <a:pt x="2186001" y="0"/>
                    </a:lnTo>
                    <a:lnTo>
                      <a:pt x="2186001" y="548637"/>
                    </a:lnTo>
                    <a:lnTo>
                      <a:pt x="0" y="548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C133">
                  <a:hueOff val="0"/>
                  <a:satOff val="0"/>
                  <a:lumOff val="0"/>
                  <a:alphaOff val="0"/>
                </a:srgbClr>
              </a:solidFill>
              <a:ln w="19050" cap="rnd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False Positive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22841" y="1716610"/>
                <a:ext cx="1555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/>
                  </a:rPr>
                  <a:t>False Alarms</a:t>
                </a:r>
              </a:p>
            </p:txBody>
          </p:sp>
          <p:pic>
            <p:nvPicPr>
              <p:cNvPr id="22" name="Picture 2" descr="Image result for good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67" t="2040" r="6890" b="3758"/>
              <a:stretch/>
            </p:blipFill>
            <p:spPr bwMode="auto">
              <a:xfrm>
                <a:off x="646111" y="2452727"/>
                <a:ext cx="370827" cy="36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2116970" y="3455382"/>
            <a:ext cx="7475220" cy="2333762"/>
            <a:chOff x="2116970" y="3455382"/>
            <a:chExt cx="7475220" cy="2333762"/>
          </a:xfrm>
        </p:grpSpPr>
        <p:grpSp>
          <p:nvGrpSpPr>
            <p:cNvPr id="26" name="Group 25"/>
            <p:cNvGrpSpPr/>
            <p:nvPr/>
          </p:nvGrpSpPr>
          <p:grpSpPr>
            <a:xfrm>
              <a:off x="2116970" y="5327084"/>
              <a:ext cx="7475220" cy="369332"/>
              <a:chOff x="2116970" y="5327084"/>
              <a:chExt cx="7475220" cy="369332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2116970" y="5327084"/>
                <a:ext cx="7475220" cy="22860"/>
              </a:xfrm>
              <a:prstGeom prst="straightConnector1">
                <a:avLst/>
              </a:prstGeom>
              <a:noFill/>
              <a:ln w="44450" cap="rnd" cmpd="sng" algn="ctr">
                <a:solidFill>
                  <a:srgbClr val="ACD433"/>
                </a:solidFill>
                <a:prstDash val="solid"/>
                <a:tailEnd type="triangle"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8915402" y="5327084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</a:rPr>
                  <a:t>time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203297" y="3455382"/>
              <a:ext cx="1332416" cy="1890137"/>
              <a:chOff x="4203297" y="3455382"/>
              <a:chExt cx="1332416" cy="1890137"/>
            </a:xfrm>
          </p:grpSpPr>
          <p:cxnSp>
            <p:nvCxnSpPr>
              <p:cNvPr id="34" name="Straight Connector 33"/>
              <p:cNvCxnSpPr>
                <a:stCxn id="35" idx="2"/>
              </p:cNvCxnSpPr>
              <p:nvPr/>
            </p:nvCxnSpPr>
            <p:spPr>
              <a:xfrm>
                <a:off x="4869505" y="3824714"/>
                <a:ext cx="0" cy="1520805"/>
              </a:xfrm>
              <a:prstGeom prst="line">
                <a:avLst/>
              </a:prstGeom>
              <a:noFill/>
              <a:ln w="31750" cap="flat" cmpd="sng" algn="ctr">
                <a:solidFill>
                  <a:srgbClr val="EF7A24"/>
                </a:solidFill>
                <a:prstDash val="dash"/>
                <a:round/>
                <a:headEnd type="none" w="med" len="med"/>
                <a:tailEnd type="diamond" w="lg" len="lg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4203297" y="3455382"/>
                <a:ext cx="1332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F7A24"/>
                    </a:solidFill>
                    <a:effectLst/>
                    <a:uLnTx/>
                    <a:uFillTx/>
                    <a:latin typeface="Century Gothic" panose="020B0502020202020204"/>
                  </a:rPr>
                  <a:t>True Break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42252" y="5511750"/>
              <a:ext cx="1830515" cy="277394"/>
              <a:chOff x="3942252" y="5511750"/>
              <a:chExt cx="1830515" cy="27739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942252" y="5520164"/>
                <a:ext cx="1830515" cy="6032"/>
                <a:chOff x="3383280" y="5737860"/>
                <a:chExt cx="1830515" cy="6032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3383280" y="5737860"/>
                  <a:ext cx="914400" cy="6032"/>
                </a:xfrm>
                <a:prstGeom prst="straightConnector1">
                  <a:avLst/>
                </a:prstGeom>
                <a:noFill/>
                <a:ln w="127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headEnd type="triangle"/>
                  <a:tailEnd type="oval"/>
                </a:ln>
                <a:effectLst/>
              </p:spPr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4299395" y="5737860"/>
                  <a:ext cx="914400" cy="6032"/>
                </a:xfrm>
                <a:prstGeom prst="straightConnector1">
                  <a:avLst/>
                </a:prstGeom>
                <a:noFill/>
                <a:ln w="127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headEnd type="oval"/>
                  <a:tailEnd type="triangle"/>
                </a:ln>
                <a:effectLst/>
              </p:spPr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4052241" y="5511750"/>
                <a:ext cx="7505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/>
                  </a:rPr>
                  <a:t>62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</a:rPr>
                  <a:t> days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67917" y="5512145"/>
                <a:ext cx="7505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/>
                  </a:rPr>
                  <a:t>62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entury Gothic" panose="020B0502020202020204"/>
                  </a:rPr>
                  <a:t> days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435739" y="1726135"/>
            <a:ext cx="3193253" cy="4062614"/>
            <a:chOff x="5435739" y="1726135"/>
            <a:chExt cx="3193253" cy="4062614"/>
          </a:xfrm>
        </p:grpSpPr>
        <p:grpSp>
          <p:nvGrpSpPr>
            <p:cNvPr id="39" name="Group 38"/>
            <p:cNvGrpSpPr/>
            <p:nvPr/>
          </p:nvGrpSpPr>
          <p:grpSpPr>
            <a:xfrm>
              <a:off x="5435739" y="1726135"/>
              <a:ext cx="2248091" cy="1100000"/>
              <a:chOff x="5435739" y="1726135"/>
              <a:chExt cx="2248091" cy="1100000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5497829" y="2077384"/>
                <a:ext cx="2186001" cy="548637"/>
              </a:xfrm>
              <a:custGeom>
                <a:avLst/>
                <a:gdLst>
                  <a:gd name="connsiteX0" fmla="*/ 0 w 2186001"/>
                  <a:gd name="connsiteY0" fmla="*/ 0 h 548637"/>
                  <a:gd name="connsiteX1" fmla="*/ 2186001 w 2186001"/>
                  <a:gd name="connsiteY1" fmla="*/ 0 h 548637"/>
                  <a:gd name="connsiteX2" fmla="*/ 2186001 w 2186001"/>
                  <a:gd name="connsiteY2" fmla="*/ 548637 h 548637"/>
                  <a:gd name="connsiteX3" fmla="*/ 0 w 2186001"/>
                  <a:gd name="connsiteY3" fmla="*/ 548637 h 548637"/>
                  <a:gd name="connsiteX4" fmla="*/ 0 w 2186001"/>
                  <a:gd name="connsiteY4" fmla="*/ 0 h 54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6001" h="548637">
                    <a:moveTo>
                      <a:pt x="0" y="0"/>
                    </a:moveTo>
                    <a:lnTo>
                      <a:pt x="2186001" y="0"/>
                    </a:lnTo>
                    <a:lnTo>
                      <a:pt x="2186001" y="548637"/>
                    </a:lnTo>
                    <a:lnTo>
                      <a:pt x="0" y="548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A0F5">
                  <a:hueOff val="0"/>
                  <a:satOff val="0"/>
                  <a:lumOff val="0"/>
                  <a:alphaOff val="0"/>
                </a:srgbClr>
              </a:solidFill>
              <a:ln w="19050" cap="rnd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False Negative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096000" y="1726135"/>
                <a:ext cx="862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/>
                  </a:rPr>
                  <a:t>Misses</a:t>
                </a:r>
              </a:p>
            </p:txBody>
          </p:sp>
          <p:pic>
            <p:nvPicPr>
              <p:cNvPr id="52" name="Picture 2" descr="Image result for good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67" t="2040" r="6890" b="3758"/>
              <a:stretch/>
            </p:blipFill>
            <p:spPr bwMode="auto">
              <a:xfrm>
                <a:off x="5435739" y="2462252"/>
                <a:ext cx="370827" cy="36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6798477" y="3443398"/>
              <a:ext cx="1830515" cy="2345351"/>
              <a:chOff x="6798477" y="3443398"/>
              <a:chExt cx="1830515" cy="234535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047527" y="3443398"/>
                <a:ext cx="1332416" cy="1890137"/>
                <a:chOff x="7047527" y="3443398"/>
                <a:chExt cx="1332416" cy="1890137"/>
              </a:xfrm>
            </p:grpSpPr>
            <p:cxnSp>
              <p:nvCxnSpPr>
                <p:cNvPr id="48" name="Straight Connector 47"/>
                <p:cNvCxnSpPr>
                  <a:stCxn id="49" idx="2"/>
                </p:cNvCxnSpPr>
                <p:nvPr/>
              </p:nvCxnSpPr>
              <p:spPr>
                <a:xfrm>
                  <a:off x="7713735" y="3812730"/>
                  <a:ext cx="0" cy="1520805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EF7A24"/>
                  </a:solidFill>
                  <a:prstDash val="dash"/>
                  <a:round/>
                  <a:headEnd type="none" w="med" len="med"/>
                  <a:tailEnd type="diamond" w="lg" len="lg"/>
                </a:ln>
                <a:effectLst/>
              </p:spPr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7047527" y="3443398"/>
                  <a:ext cx="13324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7A24"/>
                      </a:solidFill>
                      <a:effectLst/>
                      <a:uLnTx/>
                      <a:uFillTx/>
                      <a:latin typeface="Century Gothic" panose="020B0502020202020204"/>
                    </a:rPr>
                    <a:t>True Break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6798477" y="5511355"/>
                <a:ext cx="1830515" cy="277394"/>
                <a:chOff x="3942252" y="5511750"/>
                <a:chExt cx="1830515" cy="277394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942252" y="5520164"/>
                  <a:ext cx="1830515" cy="6032"/>
                  <a:chOff x="3383280" y="5737860"/>
                  <a:chExt cx="1830515" cy="6032"/>
                </a:xfrm>
              </p:grpSpPr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3383280" y="5737860"/>
                    <a:ext cx="914400" cy="6032"/>
                  </a:xfrm>
                  <a:prstGeom prst="straightConnector1">
                    <a:avLst/>
                  </a:prstGeom>
                  <a:noFill/>
                  <a:ln w="12700" cap="rnd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headEnd type="triangle"/>
                    <a:tailEnd type="oval"/>
                  </a:ln>
                  <a:effectLst/>
                </p:spPr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>
                    <a:off x="4299395" y="5737860"/>
                    <a:ext cx="914400" cy="6032"/>
                  </a:xfrm>
                  <a:prstGeom prst="straightConnector1">
                    <a:avLst/>
                  </a:prstGeom>
                  <a:noFill/>
                  <a:ln w="12700" cap="rnd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headEnd type="oval"/>
                    <a:tailEnd type="triangle"/>
                  </a:ln>
                  <a:effectLst/>
                </p:spPr>
              </p:cxnSp>
            </p:grpSp>
            <p:sp>
              <p:nvSpPr>
                <p:cNvPr id="44" name="TextBox 43"/>
                <p:cNvSpPr txBox="1"/>
                <p:nvPr/>
              </p:nvSpPr>
              <p:spPr>
                <a:xfrm>
                  <a:off x="4052241" y="5511750"/>
                  <a:ext cx="7505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i="1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entury Gothic" panose="020B0502020202020204"/>
                    </a:rPr>
                    <a:t>62</a:t>
                  </a:r>
                  <a:r>
                    <a:rPr kumimoji="0" lang="en-US" sz="1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entury Gothic" panose="020B0502020202020204"/>
                    </a:rPr>
                    <a:t> days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4967917" y="5512145"/>
                  <a:ext cx="7505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i="1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entury Gothic" panose="020B0502020202020204"/>
                    </a:rPr>
                    <a:t>62</a:t>
                  </a:r>
                  <a:r>
                    <a:rPr kumimoji="0" lang="en-US" sz="12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Century Gothic" panose="020B0502020202020204"/>
                    </a:rPr>
                    <a:t> days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15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Performance: </a:t>
            </a:r>
            <a:r>
              <a:rPr lang="en-US" sz="2800" dirty="0">
                <a:solidFill>
                  <a:srgbClr val="FFFFFF"/>
                </a:solidFill>
              </a:rPr>
              <a:t>1. Accuracy of break point positions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sp>
        <p:nvSpPr>
          <p:cNvPr id="5" name="Text Placeholder 15"/>
          <p:cNvSpPr txBox="1">
            <a:spLocks/>
          </p:cNvSpPr>
          <p:nvPr/>
        </p:nvSpPr>
        <p:spPr>
          <a:xfrm>
            <a:off x="412419" y="1108076"/>
            <a:ext cx="6586056" cy="499346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Skill scores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1584000"/>
            <a:ext cx="5711825" cy="2179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1584000"/>
            <a:ext cx="5711825" cy="21793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87" y="3900170"/>
            <a:ext cx="5711825" cy="21818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771900" y="1304925"/>
            <a:ext cx="8412162" cy="4796611"/>
            <a:chOff x="3771900" y="1304925"/>
            <a:chExt cx="8412162" cy="4796611"/>
          </a:xfrm>
        </p:grpSpPr>
        <p:sp>
          <p:nvSpPr>
            <p:cNvPr id="13" name="Rectangle 12"/>
            <p:cNvSpPr/>
            <p:nvPr/>
          </p:nvSpPr>
          <p:spPr>
            <a:xfrm>
              <a:off x="3771900" y="1400175"/>
              <a:ext cx="2544762" cy="2461895"/>
            </a:xfrm>
            <a:prstGeom prst="rect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53600" y="1304925"/>
              <a:ext cx="2430462" cy="2461895"/>
            </a:xfrm>
            <a:prstGeom prst="rect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51637" y="3890645"/>
              <a:ext cx="2430462" cy="2210891"/>
            </a:xfrm>
            <a:prstGeom prst="rect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10350" y="5467350"/>
              <a:ext cx="321450" cy="219075"/>
            </a:xfrm>
            <a:prstGeom prst="rect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638424" y="3452406"/>
            <a:ext cx="1257301" cy="323850"/>
          </a:xfrm>
          <a:prstGeom prst="roundRect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+mj-lt"/>
              </a:rPr>
              <a:t>EASY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48701" y="3452406"/>
            <a:ext cx="1552574" cy="323850"/>
          </a:xfrm>
          <a:prstGeom prst="roundRect">
            <a:avLst/>
          </a:prstGeom>
          <a:solidFill>
            <a:srgbClr val="EF7A24"/>
          </a:solidFill>
          <a:ln w="19050" cap="rnd" cmpd="sng" algn="ctr">
            <a:solidFill>
              <a:srgbClr val="B0581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>
                <a:solidFill>
                  <a:prstClr val="white"/>
                </a:solidFill>
                <a:latin typeface="+mj-lt"/>
              </a:rPr>
              <a:t>MODERATE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650" y="5768162"/>
            <a:ext cx="1350150" cy="323850"/>
          </a:xfrm>
          <a:prstGeom prst="roundRect">
            <a:avLst/>
          </a:prstGeom>
          <a:solidFill>
            <a:srgbClr val="CC0000"/>
          </a:solidFill>
          <a:ln w="19050" cap="rnd" cmpd="sng" algn="ctr">
            <a:solidFill>
              <a:srgbClr val="71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+mj-lt"/>
              </a:rPr>
              <a:t>COMPLEX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Content Placeholder 19"/>
          <p:cNvSpPr txBox="1">
            <a:spLocks/>
          </p:cNvSpPr>
          <p:nvPr/>
        </p:nvSpPr>
        <p:spPr>
          <a:xfrm>
            <a:off x="87312" y="3943312"/>
            <a:ext cx="3265488" cy="2157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nl-NL" sz="14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with 62d: large number of hits (TP) compensated by large number of false alarms (FP)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performance decreases with increasing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best: ML2 and SN3 </a:t>
            </a:r>
          </a:p>
        </p:txBody>
      </p:sp>
      <p:sp>
        <p:nvSpPr>
          <p:cNvPr id="23" name="Content Placeholder 19"/>
          <p:cNvSpPr txBox="1">
            <a:spLocks/>
          </p:cNvSpPr>
          <p:nvPr/>
        </p:nvSpPr>
        <p:spPr>
          <a:xfrm>
            <a:off x="8951912" y="3902691"/>
            <a:ext cx="3105150" cy="2157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nl-NL" sz="14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better scores for N=183 days </a:t>
            </a:r>
          </a:p>
        </p:txBody>
      </p:sp>
    </p:spTree>
    <p:extLst>
      <p:ext uri="{BB962C8B-B14F-4D97-AF65-F5344CB8AC3E}">
        <p14:creationId xmlns:p14="http://schemas.microsoft.com/office/powerpoint/2010/main" val="5531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55687" y="2590800"/>
                <a:ext cx="3293890" cy="609600"/>
              </a:xfrm>
              <a:prstGeom prst="roundRect">
                <a:avLst/>
              </a:prstGeom>
              <a:solidFill>
                <a:srgbClr val="ACD433"/>
              </a:solidFill>
              <a:ln w="19050" cap="rnd" cmpd="sng" algn="ctr">
                <a:solidFill>
                  <a:srgbClr val="ACD43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(Original) homogeneous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synthetic time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𝑜𝑟𝑖𝑔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C353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2590800"/>
                <a:ext cx="3293890" cy="609600"/>
              </a:xfrm>
              <a:prstGeom prst="roundRect">
                <a:avLst/>
              </a:prstGeom>
              <a:blipFill rotWithShape="1">
                <a:blip r:embed="rId2"/>
                <a:stretch>
                  <a:fillRect t="-971" r="-551" b="-5825"/>
                </a:stretch>
              </a:blipFill>
              <a:ln w="19050" cap="rnd" cmpd="sng" algn="ctr">
                <a:solidFill>
                  <a:srgbClr val="ACD433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059437" y="5320664"/>
                <a:ext cx="3293890" cy="609600"/>
              </a:xfrm>
              <a:prstGeom prst="roundRect">
                <a:avLst/>
              </a:prstGeom>
              <a:solidFill>
                <a:srgbClr val="EF7A24"/>
              </a:solidFill>
              <a:ln w="19050" cap="rnd" cmpd="sng" algn="ctr">
                <a:solidFill>
                  <a:srgbClr val="EF7A2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Corrected synthetic time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lang="en-US" sz="1600" kern="0" dirty="0">
                    <a:solidFill>
                      <a:srgbClr val="2C353D"/>
                    </a:solidFill>
                  </a:rPr>
                  <a:t>(for every method)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C353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37" y="5320664"/>
                <a:ext cx="3293890" cy="609600"/>
              </a:xfrm>
              <a:prstGeom prst="roundRect">
                <a:avLst/>
              </a:prstGeom>
              <a:blipFill rotWithShape="1">
                <a:blip r:embed="rId3"/>
                <a:stretch>
                  <a:fillRect t="-971" b="-5825"/>
                </a:stretch>
              </a:blipFill>
              <a:ln w="19050" cap="rnd" cmpd="sng" algn="ctr">
                <a:solidFill>
                  <a:srgbClr val="EF7A24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2702632" y="3200400"/>
            <a:ext cx="3750" cy="2120264"/>
          </a:xfrm>
          <a:prstGeom prst="straightConnector1">
            <a:avLst/>
          </a:prstGeom>
          <a:noFill/>
          <a:ln w="19050" cap="rnd" cmpd="sng" algn="ctr">
            <a:solidFill>
              <a:srgbClr val="00003F"/>
            </a:solidFill>
            <a:prstDash val="solid"/>
            <a:tailEnd type="triangle"/>
          </a:ln>
          <a:effectLst/>
        </p:spPr>
      </p:cxnSp>
      <p:cxnSp>
        <p:nvCxnSpPr>
          <p:cNvPr id="8" name="Elbow Connector 7"/>
          <p:cNvCxnSpPr>
            <a:stCxn id="5" idx="3"/>
          </p:cNvCxnSpPr>
          <p:nvPr/>
        </p:nvCxnSpPr>
        <p:spPr>
          <a:xfrm>
            <a:off x="4349577" y="2895600"/>
            <a:ext cx="241275" cy="2185989"/>
          </a:xfrm>
          <a:prstGeom prst="bentConnector2">
            <a:avLst/>
          </a:prstGeom>
          <a:noFill/>
          <a:ln w="1905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9" name="Elbow Connector 8"/>
          <p:cNvCxnSpPr/>
          <p:nvPr/>
        </p:nvCxnSpPr>
        <p:spPr>
          <a:xfrm flipV="1">
            <a:off x="4352544" y="4299871"/>
            <a:ext cx="475051" cy="1325593"/>
          </a:xfrm>
          <a:prstGeom prst="bentConnector3">
            <a:avLst>
              <a:gd name="adj1" fmla="val 50000"/>
            </a:avLst>
          </a:prstGeom>
          <a:noFill/>
          <a:ln w="1905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853586" y="32838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+ breaks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28378" y="3936117"/>
                <a:ext cx="5215723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𝐶𝑅𝑀𝑆𝐸</m:t>
                      </m:r>
                      <m:r>
                        <a:rPr lang="en-US" sz="1600" i="1" smtClean="0">
                          <a:solidFill>
                            <a:schemeClr val="accent2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𝑜𝑟𝑖𝑔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𝑜𝑟𝑖𝑔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𝑐𝑜𝑟𝑟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𝑐𝑜𝑟𝑟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378" y="3936117"/>
                <a:ext cx="5215723" cy="7275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Performance: </a:t>
            </a:r>
            <a:r>
              <a:rPr lang="en-US" sz="2800" dirty="0">
                <a:solidFill>
                  <a:srgbClr val="FFFFFF"/>
                </a:solidFill>
              </a:rPr>
              <a:t>2. Centered RMSE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9"/>
              <p:cNvSpPr txBox="1">
                <a:spLocks/>
              </p:cNvSpPr>
              <p:nvPr/>
            </p:nvSpPr>
            <p:spPr>
              <a:xfrm>
                <a:off x="638174" y="1176617"/>
                <a:ext cx="5410201" cy="12046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Verdana" charset="0"/>
                    <a:cs typeface="Verdana" charset="0"/>
                  </a:defRPr>
                </a:lvl1pPr>
                <a:lvl2pPr marL="296863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§"/>
                  <a:tabLst/>
                  <a:defRPr sz="1800" kern="1200">
                    <a:solidFill>
                      <a:schemeClr val="tx1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736600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§"/>
                  <a:tabLst/>
                  <a:defRPr sz="1600" kern="1200">
                    <a:solidFill>
                      <a:schemeClr val="tx1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139825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lang="nl-NL" sz="1400" kern="1200" dirty="0" smtClean="0">
                    <a:solidFill>
                      <a:schemeClr val="tx1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244600" indent="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None/>
                  <a:tabLst/>
                  <a:defRPr sz="1200" kern="1200">
                    <a:solidFill>
                      <a:schemeClr val="tx1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chemeClr val="accent2"/>
                    </a:solidFill>
                  </a:rPr>
                  <a:t>We use one common method for adjustment of the time series for the detected </a:t>
                </a:r>
                <a:r>
                  <a:rPr lang="en-US" sz="1800" dirty="0" err="1">
                    <a:solidFill>
                      <a:schemeClr val="accent2"/>
                    </a:solidFill>
                  </a:rPr>
                  <a:t>inhomogenities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: </a:t>
                </a:r>
              </a:p>
              <a:p>
                <a:r>
                  <a:rPr lang="en-US" sz="1800" dirty="0">
                    <a:solidFill>
                      <a:schemeClr val="accent2"/>
                    </a:solidFill>
                  </a:rPr>
                  <a:t>adjustment to mean of last segment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endParaRPr lang="en-US" sz="18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1176617"/>
                <a:ext cx="5410201" cy="1204633"/>
              </a:xfrm>
              <a:prstGeom prst="rect">
                <a:avLst/>
              </a:prstGeom>
              <a:blipFill rotWithShape="1">
                <a:blip r:embed="rId5"/>
                <a:stretch>
                  <a:fillRect l="-1015" t="-3535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E:\GNSS4SWEC\work\COMPAR_IWV_GPS_ERAI\IGS\repro1_trop_new\new_tri_3a\ech_1h\erai_pl\ERAI_cor_pl\scatter3_10sig_nearest_york.tri.ech\tri_20np_3sig_2cdf\daily_5\all\visu_3sig_changes\ccj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2" b="3179"/>
          <a:stretch/>
        </p:blipFill>
        <p:spPr bwMode="auto">
          <a:xfrm>
            <a:off x="5980045" y="1081367"/>
            <a:ext cx="4967950" cy="17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8105775" y="1885950"/>
            <a:ext cx="2362200" cy="1905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38925" y="2066925"/>
            <a:ext cx="1463040" cy="1905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U-Turn Arrow 24"/>
          <p:cNvSpPr/>
          <p:nvPr/>
        </p:nvSpPr>
        <p:spPr>
          <a:xfrm>
            <a:off x="7391400" y="1304436"/>
            <a:ext cx="1181099" cy="733913"/>
          </a:xfrm>
          <a:prstGeom prst="uturnArrow">
            <a:avLst>
              <a:gd name="adj1" fmla="val 28077"/>
              <a:gd name="adj2" fmla="val 25000"/>
              <a:gd name="adj3" fmla="val 21106"/>
              <a:gd name="adj4" fmla="val 43750"/>
              <a:gd name="adj5" fmla="val 75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1055687" y="3695700"/>
                <a:ext cx="3293890" cy="609600"/>
              </a:xfrm>
              <a:prstGeom prst="roundRect">
                <a:avLst/>
              </a:prstGeom>
              <a:solidFill>
                <a:srgbClr val="DB3E2D"/>
              </a:solidFill>
              <a:ln w="1905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lang="en-US" sz="1600" kern="0" dirty="0">
                    <a:solidFill>
                      <a:srgbClr val="2C353D"/>
                    </a:solidFill>
                  </a:rPr>
                  <a:t>In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homogeneous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synthetic benchmark time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𝑏𝑒𝑛𝑐h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C353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3695700"/>
                <a:ext cx="3293890" cy="609600"/>
              </a:xfrm>
              <a:prstGeom prst="roundRect">
                <a:avLst/>
              </a:prstGeom>
              <a:blipFill rotWithShape="1">
                <a:blip r:embed="rId7"/>
                <a:stretch>
                  <a:fillRect b="-6796"/>
                </a:stretch>
              </a:blipFill>
              <a:ln w="1905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767861" y="4626849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break adjustment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49577" y="3062289"/>
            <a:ext cx="6197621" cy="819150"/>
            <a:chOff x="4349577" y="3062289"/>
            <a:chExt cx="6197621" cy="81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188102" y="3062289"/>
                  <a:ext cx="5359096" cy="727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2C353D"/>
                            </a:solidFill>
                            <a:latin typeface="Cambria Math"/>
                          </a:rPr>
                          <m:t>𝐶𝑅𝑀𝑆𝐸</m:t>
                        </m:r>
                        <m:r>
                          <a:rPr lang="en-US" sz="1600" i="1" smtClean="0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≡</m:t>
                        </m:r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rgbClr val="2C353D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600" i="1" smtClean="0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smtClean="0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 smtClean="0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600" i="1" smtClean="0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600" i="1" smtClean="0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 smtClean="0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600" i="1" smtClean="0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600" i="1" smtClean="0">
                                        <a:solidFill>
                                          <a:srgbClr val="2C353D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600" i="1">
                                            <a:solidFill>
                                              <a:srgbClr val="2C353D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solidFill>
                                                  <a:srgbClr val="2C353D"/>
                                                </a:solidFill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𝑜𝑟𝑖𝑔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solidFill>
                                                  <a:srgbClr val="2C353D"/>
                                                </a:solidFill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1600" i="1">
                                                        <a:solidFill>
                                                          <a:srgbClr val="2C353D"/>
                                                        </a:solidFill>
                                                        <a:latin typeface="Cambria Math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600" i="1">
                                                        <a:solidFill>
                                                          <a:srgbClr val="2C353D"/>
                                                        </a:solidFill>
                                                        <a:latin typeface="Cambria Math"/>
                                                        <a:ea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𝑜𝑟𝑖𝑔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1600" i="1">
                                            <a:solidFill>
                                              <a:srgbClr val="2C353D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solidFill>
                                                  <a:srgbClr val="2C353D"/>
                                                </a:solidFill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𝑏𝑒𝑛𝑐h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i="1">
                                                <a:solidFill>
                                                  <a:srgbClr val="2C353D"/>
                                                </a:solidFill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1600" i="1">
                                                        <a:solidFill>
                                                          <a:srgbClr val="2C353D"/>
                                                        </a:solidFill>
                                                        <a:latin typeface="Cambria Math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600" i="1">
                                                        <a:solidFill>
                                                          <a:srgbClr val="2C353D"/>
                                                        </a:solidFill>
                                                        <a:latin typeface="Cambria Math"/>
                                                        <a:ea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2C353D"/>
                                                    </a:solidFill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</a:rPr>
                                                  <m:t>𝑏𝑒𝑛𝑐h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 smtClean="0">
                                        <a:solidFill>
                                          <a:srgbClr val="2C353D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sz="1600" dirty="0">
                    <a:solidFill>
                      <a:srgbClr val="2C353D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102" y="3062289"/>
                  <a:ext cx="5359096" cy="7275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Elbow Connector 34"/>
            <p:cNvCxnSpPr/>
            <p:nvPr/>
          </p:nvCxnSpPr>
          <p:spPr>
            <a:xfrm>
              <a:off x="4349577" y="3062289"/>
              <a:ext cx="746298" cy="375423"/>
            </a:xfrm>
            <a:prstGeom prst="bentConnector3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flipV="1">
              <a:off x="4359102" y="3437712"/>
              <a:ext cx="727248" cy="443727"/>
            </a:xfrm>
            <a:prstGeom prst="bentConnector3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0239446" y="3607048"/>
            <a:ext cx="1762054" cy="1220501"/>
            <a:chOff x="10239446" y="3607048"/>
            <a:chExt cx="1762054" cy="1220501"/>
          </a:xfrm>
        </p:grpSpPr>
        <p:sp>
          <p:nvSpPr>
            <p:cNvPr id="46" name="Curved Right Arrow 45"/>
            <p:cNvSpPr/>
            <p:nvPr/>
          </p:nvSpPr>
          <p:spPr>
            <a:xfrm rot="13149885">
              <a:off x="10239446" y="3607048"/>
              <a:ext cx="483577" cy="838786"/>
            </a:xfrm>
            <a:prstGeom prst="curvedRightArrow">
              <a:avLst/>
            </a:prstGeom>
            <a:solidFill>
              <a:schemeClr val="bg1"/>
            </a:solidFill>
            <a:ln w="4445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7" name="Content Placeholder 19"/>
            <p:cNvSpPr txBox="1">
              <a:spLocks/>
            </p:cNvSpPr>
            <p:nvPr/>
          </p:nvSpPr>
          <p:spPr>
            <a:xfrm>
              <a:off x="10344150" y="4423016"/>
              <a:ext cx="1657350" cy="40453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Verdana" charset="0"/>
                  <a:cs typeface="Verdana" charset="0"/>
                </a:defRPr>
              </a:lvl1pPr>
              <a:lvl2pPr marL="296863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§"/>
                <a:tabLst/>
                <a:defRPr sz="1800" kern="1200">
                  <a:solidFill>
                    <a:schemeClr val="tx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736600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Wingdings" panose="05000000000000000000" pitchFamily="2" charset="2"/>
                <a:buChar char="§"/>
                <a:tabLst/>
                <a:defRPr sz="1600" kern="1200">
                  <a:solidFill>
                    <a:schemeClr val="tx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139825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tabLst/>
                <a:defRPr lang="nl-NL" sz="1400" kern="1200" dirty="0" smtClean="0">
                  <a:solidFill>
                    <a:schemeClr val="tx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200" kern="1200">
                  <a:solidFill>
                    <a:schemeClr val="tx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accent2"/>
                  </a:solidFill>
                </a:rPr>
                <a:t>improvement?</a:t>
              </a:r>
              <a:endParaRPr lang="en-US" sz="1800" i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2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Performance: </a:t>
            </a:r>
            <a:r>
              <a:rPr lang="en-US" sz="2800" dirty="0">
                <a:solidFill>
                  <a:srgbClr val="FFFFFF"/>
                </a:solidFill>
              </a:rPr>
              <a:t>2. </a:t>
            </a:r>
            <a:r>
              <a:rPr lang="en-US" sz="2800">
                <a:solidFill>
                  <a:srgbClr val="FFFFFF"/>
                </a:solidFill>
              </a:rPr>
              <a:t>Centered </a:t>
            </a:r>
            <a:r>
              <a:rPr lang="en-US" sz="2800" dirty="0">
                <a:solidFill>
                  <a:srgbClr val="FFFFFF"/>
                </a:solidFill>
              </a:rPr>
              <a:t>RMSE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065214"/>
            <a:ext cx="5626100" cy="171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713039"/>
            <a:ext cx="5626100" cy="171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379913"/>
            <a:ext cx="5626100" cy="17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1601" y="6314927"/>
            <a:ext cx="8737600" cy="366669"/>
          </a:xfrm>
        </p:spPr>
        <p:txBody>
          <a:bodyPr/>
          <a:lstStyle/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  <p:sp>
        <p:nvSpPr>
          <p:cNvPr id="11" name="Rounded Rectangle 10"/>
          <p:cNvSpPr/>
          <p:nvPr/>
        </p:nvSpPr>
        <p:spPr>
          <a:xfrm>
            <a:off x="4876799" y="1080681"/>
            <a:ext cx="1257301" cy="233769"/>
          </a:xfrm>
          <a:prstGeom prst="roundRect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</a:rPr>
              <a:t>EASY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72025" y="2713039"/>
            <a:ext cx="1362074" cy="237744"/>
          </a:xfrm>
          <a:prstGeom prst="roundRect">
            <a:avLst/>
          </a:prstGeom>
          <a:solidFill>
            <a:srgbClr val="EF7A24"/>
          </a:solidFill>
          <a:ln w="19050" cap="rnd" cmpd="sng" algn="ctr">
            <a:solidFill>
              <a:srgbClr val="B0581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prstClr val="white"/>
                </a:solidFill>
                <a:latin typeface="+mj-lt"/>
              </a:rPr>
              <a:t>MODERATE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3475" y="4387037"/>
            <a:ext cx="1188720" cy="237744"/>
          </a:xfrm>
          <a:prstGeom prst="roundRect">
            <a:avLst/>
          </a:prstGeom>
          <a:solidFill>
            <a:srgbClr val="CC0000"/>
          </a:solidFill>
          <a:ln w="19050" cap="rnd" cmpd="sng" algn="ctr">
            <a:solidFill>
              <a:srgbClr val="71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+mj-lt"/>
              </a:rPr>
              <a:t>COMPLEX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Content Placeholder 19"/>
          <p:cNvSpPr txBox="1">
            <a:spLocks/>
          </p:cNvSpPr>
          <p:nvPr/>
        </p:nvSpPr>
        <p:spPr>
          <a:xfrm>
            <a:off x="6781800" y="1243292"/>
            <a:ext cx="5153024" cy="4624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nl-NL" sz="14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all break detection methods (+ adjustment) give an improvement w.r.t. the inhomogeneous benchmark time series (“raw data”)!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improvement decreases with increasing complexity of the datasets</a:t>
            </a:r>
          </a:p>
          <a:p>
            <a:pPr marL="582613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Easy: 71% (55-85%)</a:t>
            </a:r>
          </a:p>
          <a:p>
            <a:pPr marL="582613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Moderate: 63% (45-75%)</a:t>
            </a:r>
          </a:p>
          <a:p>
            <a:pPr marL="582613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Complex: 28% (19-35%) </a:t>
            </a:r>
          </a:p>
          <a:p>
            <a:pPr marL="582613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largest decrease for </a:t>
            </a:r>
            <a:r>
              <a:rPr lang="en-US" sz="1600" dirty="0" err="1">
                <a:solidFill>
                  <a:schemeClr val="accent2"/>
                </a:solidFill>
              </a:rPr>
              <a:t>Moderate</a:t>
            </a:r>
            <a:r>
              <a:rPr lang="en-US" sz="1600" dirty="0" err="1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 err="1">
                <a:solidFill>
                  <a:schemeClr val="accent2"/>
                </a:solidFill>
              </a:rPr>
              <a:t>Complex</a:t>
            </a:r>
            <a:endParaRPr lang="en-US" sz="1600" dirty="0">
              <a:solidFill>
                <a:schemeClr val="accent2"/>
              </a:solidFill>
            </a:endParaRPr>
          </a:p>
          <a:p>
            <a:pPr lvl="1" indent="0">
              <a:buNone/>
            </a:pPr>
            <a:endParaRPr lang="en-US" dirty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CRMSE (&amp; improvements) very similar for adjusted daily and monthly time series for a given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best methods remain ML2d and SN3d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582613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3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055687" y="2590800"/>
                <a:ext cx="3293890" cy="609600"/>
              </a:xfrm>
              <a:prstGeom prst="roundRect">
                <a:avLst/>
              </a:prstGeom>
              <a:solidFill>
                <a:srgbClr val="ACD433"/>
              </a:solidFill>
              <a:ln w="19050" cap="rnd" cmpd="sng" algn="ctr">
                <a:solidFill>
                  <a:srgbClr val="ACD43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(Original) homogeneous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synthetic time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𝑜𝑟𝑖𝑔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C353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2590800"/>
                <a:ext cx="3293890" cy="609600"/>
              </a:xfrm>
              <a:prstGeom prst="roundRect">
                <a:avLst/>
              </a:prstGeom>
              <a:blipFill rotWithShape="1">
                <a:blip r:embed="rId2"/>
                <a:stretch>
                  <a:fillRect t="-971" r="-551" b="-5825"/>
                </a:stretch>
              </a:blipFill>
              <a:ln w="19050" cap="rnd" cmpd="sng" algn="ctr">
                <a:solidFill>
                  <a:srgbClr val="ACD433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702632" y="3200400"/>
            <a:ext cx="3750" cy="2120264"/>
          </a:xfrm>
          <a:prstGeom prst="straightConnector1">
            <a:avLst/>
          </a:prstGeom>
          <a:noFill/>
          <a:ln w="19050" cap="rnd" cmpd="sng" algn="ctr">
            <a:solidFill>
              <a:srgbClr val="00003F"/>
            </a:solidFill>
            <a:prstDash val="soli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853586" y="32838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+ breaks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378" y="4099045"/>
                <a:ext cx="4669996" cy="322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2"/>
                          </a:solidFill>
                        </a:rPr>
                        <m:t>Abs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2"/>
                          </a:solidFill>
                        </a:rPr>
                        <m:t>. 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2"/>
                          </a:solidFill>
                        </a:rPr>
                        <m:t>Trend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2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2"/>
                          </a:solidFill>
                        </a:rPr>
                        <m:t>Bias</m:t>
                      </m:r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𝑎𝑏𝑠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𝑇𝑟𝑒𝑛𝑑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𝑜𝑟𝑖𝑔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𝑇𝑟𝑒𝑛𝑑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𝑐𝑜𝑟𝑟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378" y="4099045"/>
                <a:ext cx="4669996" cy="322974"/>
              </a:xfrm>
              <a:prstGeom prst="rect">
                <a:avLst/>
              </a:prstGeom>
              <a:blipFill rotWithShape="1">
                <a:blip r:embed="rId3"/>
                <a:stretch>
                  <a:fillRect l="-914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Performance: </a:t>
            </a:r>
            <a:r>
              <a:rPr lang="en-US" sz="2800" dirty="0">
                <a:solidFill>
                  <a:srgbClr val="FFFFFF"/>
                </a:solidFill>
              </a:rPr>
              <a:t>3. Trend differences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9"/>
              <p:cNvSpPr txBox="1">
                <a:spLocks/>
              </p:cNvSpPr>
              <p:nvPr/>
            </p:nvSpPr>
            <p:spPr>
              <a:xfrm>
                <a:off x="638174" y="1176617"/>
                <a:ext cx="5410201" cy="12046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Verdana" charset="0"/>
                    <a:cs typeface="Verdana" charset="0"/>
                  </a:defRPr>
                </a:lvl1pPr>
                <a:lvl2pPr marL="296863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§"/>
                  <a:tabLst/>
                  <a:defRPr sz="1800" kern="1200">
                    <a:solidFill>
                      <a:schemeClr val="tx1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736600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§"/>
                  <a:tabLst/>
                  <a:defRPr sz="1600" kern="1200">
                    <a:solidFill>
                      <a:schemeClr val="tx1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139825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lang="nl-NL" sz="1400" kern="1200" dirty="0" smtClean="0">
                    <a:solidFill>
                      <a:schemeClr val="tx1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244600" indent="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None/>
                  <a:tabLst/>
                  <a:defRPr sz="1200" kern="1200">
                    <a:solidFill>
                      <a:schemeClr val="tx1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chemeClr val="accent2"/>
                    </a:solidFill>
                  </a:rPr>
                  <a:t>We use one common method for adjustment of the time series for the detected </a:t>
                </a:r>
                <a:r>
                  <a:rPr lang="en-US" sz="1800" dirty="0" err="1">
                    <a:solidFill>
                      <a:schemeClr val="accent2"/>
                    </a:solidFill>
                  </a:rPr>
                  <a:t>inhomogenities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: </a:t>
                </a:r>
              </a:p>
              <a:p>
                <a:r>
                  <a:rPr lang="en-US" sz="1800" dirty="0">
                    <a:solidFill>
                      <a:schemeClr val="accent2"/>
                    </a:solidFill>
                  </a:rPr>
                  <a:t>adjustment to mean of last segment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endParaRPr lang="en-US" sz="18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1176617"/>
                <a:ext cx="5410201" cy="1204633"/>
              </a:xfrm>
              <a:prstGeom prst="rect">
                <a:avLst/>
              </a:prstGeom>
              <a:blipFill rotWithShape="1">
                <a:blip r:embed="rId4"/>
                <a:stretch>
                  <a:fillRect l="-1015" t="-3535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E:\GNSS4SWEC\work\COMPAR_IWV_GPS_ERAI\IGS\repro1_trop_new\new_tri_3a\ech_1h\erai_pl\ERAI_cor_pl\scatter3_10sig_nearest_york.tri.ech\tri_20np_3sig_2cdf\daily_5\all\visu_3sig_changes\ccj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2" b="3179"/>
          <a:stretch/>
        </p:blipFill>
        <p:spPr bwMode="auto">
          <a:xfrm>
            <a:off x="5980045" y="1081367"/>
            <a:ext cx="4967950" cy="17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8105775" y="1885950"/>
            <a:ext cx="2362200" cy="1905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38925" y="2066925"/>
            <a:ext cx="1463040" cy="1905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U-Turn Arrow 24"/>
          <p:cNvSpPr/>
          <p:nvPr/>
        </p:nvSpPr>
        <p:spPr>
          <a:xfrm>
            <a:off x="7391400" y="1304436"/>
            <a:ext cx="1181099" cy="733913"/>
          </a:xfrm>
          <a:prstGeom prst="uturnArrow">
            <a:avLst>
              <a:gd name="adj1" fmla="val 28077"/>
              <a:gd name="adj2" fmla="val 25000"/>
              <a:gd name="adj3" fmla="val 21106"/>
              <a:gd name="adj4" fmla="val 43750"/>
              <a:gd name="adj5" fmla="val 75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67861" y="4626849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break adjustment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055687" y="3695700"/>
                <a:ext cx="3293890" cy="609600"/>
              </a:xfrm>
              <a:prstGeom prst="roundRect">
                <a:avLst/>
              </a:prstGeom>
              <a:solidFill>
                <a:srgbClr val="DB3E2D"/>
              </a:solidFill>
              <a:ln w="1905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lang="en-US" sz="1600" kern="0" dirty="0">
                    <a:solidFill>
                      <a:srgbClr val="2C353D"/>
                    </a:solidFill>
                  </a:rPr>
                  <a:t>In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homogeneous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synthetic benchmark time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𝑏𝑒𝑛𝑐h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C353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7" y="3695700"/>
                <a:ext cx="3293890" cy="609600"/>
              </a:xfrm>
              <a:prstGeom prst="roundRect">
                <a:avLst/>
              </a:prstGeom>
              <a:blipFill rotWithShape="1">
                <a:blip r:embed="rId6"/>
                <a:stretch>
                  <a:fillRect b="-6796"/>
                </a:stretch>
              </a:blipFill>
              <a:ln w="1905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1059437" y="5320664"/>
                <a:ext cx="3293890" cy="609600"/>
              </a:xfrm>
              <a:prstGeom prst="roundRect">
                <a:avLst/>
              </a:prstGeom>
              <a:solidFill>
                <a:srgbClr val="EF7A24"/>
              </a:solidFill>
              <a:ln w="19050" cap="rnd" cmpd="sng" algn="ctr">
                <a:solidFill>
                  <a:srgbClr val="EF7A2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Corrected synthetic time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353D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lang="en-US" sz="1600" kern="0" dirty="0">
                    <a:solidFill>
                      <a:srgbClr val="2C353D"/>
                    </a:solidFill>
                  </a:rPr>
                  <a:t>(for every method)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C353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37" y="5320664"/>
                <a:ext cx="3293890" cy="609600"/>
              </a:xfrm>
              <a:prstGeom prst="roundRect">
                <a:avLst/>
              </a:prstGeom>
              <a:blipFill rotWithShape="1">
                <a:blip r:embed="rId7"/>
                <a:stretch>
                  <a:fillRect t="-971" b="-5825"/>
                </a:stretch>
              </a:blipFill>
              <a:ln w="19050" cap="rnd" cmpd="sng" algn="ctr">
                <a:solidFill>
                  <a:srgbClr val="EF7A24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>
          <a:xfrm flipV="1">
            <a:off x="4352544" y="4299871"/>
            <a:ext cx="475051" cy="1325593"/>
          </a:xfrm>
          <a:prstGeom prst="bentConnector3">
            <a:avLst>
              <a:gd name="adj1" fmla="val 50000"/>
            </a:avLst>
          </a:prstGeom>
          <a:noFill/>
          <a:ln w="1905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3" name="Elbow Connector 32"/>
          <p:cNvCxnSpPr/>
          <p:nvPr/>
        </p:nvCxnSpPr>
        <p:spPr>
          <a:xfrm>
            <a:off x="4349577" y="2895600"/>
            <a:ext cx="241275" cy="2185989"/>
          </a:xfrm>
          <a:prstGeom prst="bentConnector2">
            <a:avLst/>
          </a:prstGeom>
          <a:noFill/>
          <a:ln w="1905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4349577" y="3062289"/>
            <a:ext cx="5184715" cy="819150"/>
            <a:chOff x="4349577" y="3062289"/>
            <a:chExt cx="5184715" cy="81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88102" y="3300414"/>
                  <a:ext cx="4346190" cy="283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rgbClr val="2C353D"/>
                            </a:solidFill>
                          </a:rPr>
                          <m:t>Abs</m:t>
                        </m:r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rgbClr val="2C353D"/>
                            </a:solidFill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rgbClr val="2C353D"/>
                            </a:solidFill>
                          </a:rPr>
                          <m:t>Trend</m:t>
                        </m:r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rgbClr val="2C353D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rgbClr val="2C353D"/>
                            </a:solidFill>
                          </a:rPr>
                          <m:t>Bias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1600" i="1">
                            <a:solidFill>
                              <a:srgbClr val="2C353D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𝑎𝑏𝑠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2C353D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𝑇𝑟𝑒𝑛𝑑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𝑜𝑟𝑖𝑔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rgbClr val="2C353D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𝑇𝑟𝑒𝑛𝑑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C353D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𝑏𝑒𝑛𝑐h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2C353D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102" y="3300414"/>
                  <a:ext cx="4346190" cy="2838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01" b="-25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Elbow Connector 35"/>
            <p:cNvCxnSpPr/>
            <p:nvPr/>
          </p:nvCxnSpPr>
          <p:spPr>
            <a:xfrm>
              <a:off x="4349577" y="3062289"/>
              <a:ext cx="746298" cy="375423"/>
            </a:xfrm>
            <a:prstGeom prst="bentConnector3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flipV="1">
              <a:off x="4359102" y="3437712"/>
              <a:ext cx="727248" cy="443727"/>
            </a:xfrm>
            <a:prstGeom prst="bentConnector3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9648896" y="3435598"/>
            <a:ext cx="2337324" cy="838786"/>
            <a:chOff x="10239446" y="3607048"/>
            <a:chExt cx="2337324" cy="838786"/>
          </a:xfrm>
        </p:grpSpPr>
        <p:sp>
          <p:nvSpPr>
            <p:cNvPr id="39" name="Curved Right Arrow 38"/>
            <p:cNvSpPr/>
            <p:nvPr/>
          </p:nvSpPr>
          <p:spPr>
            <a:xfrm rot="10800000">
              <a:off x="10239446" y="3607048"/>
              <a:ext cx="483577" cy="838786"/>
            </a:xfrm>
            <a:prstGeom prst="curvedRightArrow">
              <a:avLst/>
            </a:prstGeom>
            <a:solidFill>
              <a:schemeClr val="bg1"/>
            </a:solidFill>
            <a:ln w="4445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0" name="Content Placeholder 19"/>
            <p:cNvSpPr txBox="1">
              <a:spLocks/>
            </p:cNvSpPr>
            <p:nvPr/>
          </p:nvSpPr>
          <p:spPr>
            <a:xfrm>
              <a:off x="10919420" y="3903905"/>
              <a:ext cx="1657350" cy="40453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Verdana" charset="0"/>
                  <a:cs typeface="Verdana" charset="0"/>
                </a:defRPr>
              </a:lvl1pPr>
              <a:lvl2pPr marL="296863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§"/>
                <a:tabLst/>
                <a:defRPr sz="1800" kern="1200">
                  <a:solidFill>
                    <a:schemeClr val="tx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736600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Wingdings" panose="05000000000000000000" pitchFamily="2" charset="2"/>
                <a:buChar char="§"/>
                <a:tabLst/>
                <a:defRPr sz="1600" kern="1200">
                  <a:solidFill>
                    <a:schemeClr val="tx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139825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tabLst/>
                <a:defRPr lang="nl-NL" sz="1400" kern="1200" dirty="0" smtClean="0">
                  <a:solidFill>
                    <a:schemeClr val="tx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200" kern="1200">
                  <a:solidFill>
                    <a:schemeClr val="tx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accent2"/>
                  </a:solidFill>
                </a:rPr>
                <a:t>improvement?</a:t>
              </a:r>
              <a:endParaRPr lang="en-US" sz="1800" i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4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Performance: </a:t>
            </a:r>
            <a:r>
              <a:rPr lang="en-US" sz="2800" dirty="0">
                <a:solidFill>
                  <a:srgbClr val="FFFFFF"/>
                </a:solidFill>
              </a:rPr>
              <a:t>3. Trend differences</a:t>
            </a:r>
            <a:endParaRPr lang="fr-BE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1601" y="6314927"/>
            <a:ext cx="8737600" cy="366669"/>
          </a:xfrm>
        </p:spPr>
        <p:txBody>
          <a:bodyPr/>
          <a:lstStyle/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1" y="1074740"/>
            <a:ext cx="5598930" cy="170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9" y="2733676"/>
            <a:ext cx="5593199" cy="169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9" y="4395788"/>
            <a:ext cx="5593199" cy="169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848224" y="1090206"/>
            <a:ext cx="1257301" cy="233769"/>
          </a:xfrm>
          <a:prstGeom prst="roundRect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</a:rPr>
              <a:t>EASY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43450" y="2741614"/>
            <a:ext cx="1362074" cy="237744"/>
          </a:xfrm>
          <a:prstGeom prst="roundRect">
            <a:avLst/>
          </a:prstGeom>
          <a:solidFill>
            <a:srgbClr val="EF7A24"/>
          </a:solidFill>
          <a:ln w="19050" cap="rnd" cmpd="sng" algn="ctr">
            <a:solidFill>
              <a:srgbClr val="B0581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>
                <a:solidFill>
                  <a:prstClr val="white"/>
                </a:solidFill>
                <a:latin typeface="+mj-lt"/>
              </a:rPr>
              <a:t>MODERATE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14900" y="4406087"/>
            <a:ext cx="1188720" cy="237744"/>
          </a:xfrm>
          <a:prstGeom prst="roundRect">
            <a:avLst/>
          </a:prstGeom>
          <a:solidFill>
            <a:srgbClr val="CC0000"/>
          </a:solidFill>
          <a:ln w="19050" cap="rnd" cmpd="sng" algn="ctr">
            <a:solidFill>
              <a:srgbClr val="71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+mj-lt"/>
              </a:rPr>
              <a:t>COMPLEX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Content Placeholder 19"/>
          <p:cNvSpPr txBox="1">
            <a:spLocks/>
          </p:cNvSpPr>
          <p:nvPr/>
        </p:nvSpPr>
        <p:spPr>
          <a:xfrm>
            <a:off x="6419850" y="1243292"/>
            <a:ext cx="5153024" cy="4519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nl-NL" sz="14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all break detection methods (+ adjustment) give smaller trend biases as compared to the inhomogeneous benchmark time series (“raw data”)!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trend bias improvement decreases with increasing complexity of the datasets</a:t>
            </a:r>
          </a:p>
          <a:p>
            <a:pPr marL="582613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Easy: 91% (84-95%)</a:t>
            </a:r>
          </a:p>
          <a:p>
            <a:pPr marL="582613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Moderate: 87% (72-94%)</a:t>
            </a:r>
          </a:p>
          <a:p>
            <a:pPr marL="582613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Complex: 27% (17-36%) </a:t>
            </a:r>
          </a:p>
          <a:p>
            <a:pPr marL="582613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largest decrease for Moderate </a:t>
            </a:r>
            <a:r>
              <a:rPr lang="en-US" sz="1600" dirty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2"/>
                </a:solidFill>
              </a:rPr>
              <a:t>Complex</a:t>
            </a:r>
          </a:p>
          <a:p>
            <a:pPr marL="582613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different methods are best performing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582613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47919" y="1256157"/>
            <a:ext cx="10250424" cy="467791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methods perform well in detecting the inserted breaks, but rather high number of false break detections (especially for Complex)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adjustment, significant improvement in time series, both in terms of CRMSE and trend errors (especially for Easy + Moderate)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poorer performance for Complex due to gaps or </a:t>
            </a:r>
            <a:r>
              <a:rPr lang="en-US" b="1" u="sng" dirty="0"/>
              <a:t>trends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Complex: closest to the real IWV homogenization task, but higher improvement expected in the real IWV homogenization due to</a:t>
            </a:r>
          </a:p>
          <a:p>
            <a:pPr marL="639763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dirty="0"/>
              <a:t>both the ERAI trend bias and data gap problems are overshot in Complex</a:t>
            </a:r>
          </a:p>
          <a:p>
            <a:pPr marL="639763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dirty="0"/>
              <a:t>the use of metadata in real IWV homogenization.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1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47919" y="1256157"/>
            <a:ext cx="10248706" cy="467791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best methods represent 2 different classes of methods (ML and SNHT), so no best performing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those 2 best methods have been applied on the daily series, but differences of efficiencies between daily and monthly versions of the same method is often surprisingly high. </a:t>
            </a:r>
          </a:p>
          <a:p>
            <a:endParaRPr lang="en-US" dirty="0"/>
          </a:p>
          <a:p>
            <a:r>
              <a:rPr lang="en-US" dirty="0"/>
              <a:t>This research has been submitted to </a:t>
            </a:r>
            <a:r>
              <a:rPr lang="en-US" i="1" dirty="0"/>
              <a:t>Earth and Space Science </a:t>
            </a:r>
            <a:r>
              <a:rPr lang="en-US" dirty="0"/>
              <a:t>(AGU journal).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3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5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</p:spPr>
        <p:txBody>
          <a:bodyPr/>
          <a:lstStyle/>
          <a:p>
            <a:r>
              <a:rPr lang="en-US" dirty="0"/>
              <a:t>Outline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9748" y="6316739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/>
              <a:t> Roeland Van </a:t>
            </a:r>
            <a:r>
              <a:rPr lang="nl-NL" dirty="0" err="1"/>
              <a:t>Malderen</a:t>
            </a:r>
            <a:r>
              <a:rPr lang="nl-NL" dirty="0"/>
              <a:t> | </a:t>
            </a:r>
            <a:fld id="{2DAB09C5-3251-4B47-B002-D03712DC64C3}" type="slidenum">
              <a:rPr lang="nl-NL" smtClean="0"/>
              <a:pPr algn="r"/>
              <a:t>2</a:t>
            </a:fld>
            <a:endParaRPr lang="nl-NL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12418" y="1659608"/>
            <a:ext cx="10139467" cy="49934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Synthetic benchmark dataset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Break detection methods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Performance</a:t>
            </a:r>
          </a:p>
          <a:p>
            <a:pPr marL="754063" lvl="1" indent="-457200">
              <a:buFont typeface="+mj-lt"/>
              <a:buAutoNum type="arabicPeriod"/>
            </a:pPr>
            <a:r>
              <a:rPr lang="en-US" dirty="0"/>
              <a:t>Accuracy of break point positions</a:t>
            </a:r>
          </a:p>
          <a:p>
            <a:pPr marL="754063" lvl="1" indent="-457200">
              <a:buFont typeface="+mj-lt"/>
              <a:buAutoNum type="arabicPeriod"/>
            </a:pPr>
            <a:r>
              <a:rPr lang="en-US" dirty="0"/>
              <a:t>Centered RMSE</a:t>
            </a:r>
          </a:p>
          <a:p>
            <a:pPr marL="754063" lvl="1" indent="-457200">
              <a:buFont typeface="+mj-lt"/>
              <a:buAutoNum type="arabicPeriod"/>
            </a:pPr>
            <a:r>
              <a:rPr lang="en-US" dirty="0"/>
              <a:t>Trend differences</a:t>
            </a:r>
          </a:p>
          <a:p>
            <a:pPr marL="754063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Conclusions</a:t>
            </a:r>
          </a:p>
          <a:p>
            <a:pPr marL="754063" lvl="1" indent="-457200">
              <a:buFont typeface="+mj-lt"/>
              <a:buAutoNum type="arabicPeriod"/>
            </a:pPr>
            <a:endParaRPr lang="en-US" dirty="0"/>
          </a:p>
          <a:p>
            <a:pPr marL="754063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101601" y="6314927"/>
            <a:ext cx="873760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53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47919" y="1399032"/>
            <a:ext cx="9672229" cy="405820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surface warming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warm air can contain more water </a:t>
            </a:r>
            <a:r>
              <a:rPr lang="en-US" dirty="0" err="1"/>
              <a:t>vapour</a:t>
            </a:r>
            <a:r>
              <a:rPr lang="en-US" dirty="0"/>
              <a:t> than cold air (</a:t>
            </a:r>
            <a:r>
              <a:rPr lang="en-US" dirty="0" err="1"/>
              <a:t>Clausius</a:t>
            </a:r>
            <a:r>
              <a:rPr lang="en-US" dirty="0"/>
              <a:t> </a:t>
            </a:r>
            <a:r>
              <a:rPr lang="en-US" dirty="0" err="1"/>
              <a:t>Clapeyron</a:t>
            </a:r>
            <a:r>
              <a:rPr lang="en-US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Integrated Water </a:t>
            </a:r>
            <a:r>
              <a:rPr lang="en-US" dirty="0" err="1"/>
              <a:t>Vapour</a:t>
            </a:r>
            <a:r>
              <a:rPr lang="en-US" dirty="0"/>
              <a:t> (IWV) or </a:t>
            </a:r>
            <a:r>
              <a:rPr lang="en-US" dirty="0" err="1"/>
              <a:t>Precipitable</a:t>
            </a:r>
            <a:r>
              <a:rPr lang="en-US" dirty="0"/>
              <a:t> Water </a:t>
            </a:r>
            <a:r>
              <a:rPr lang="en-US" dirty="0" err="1"/>
              <a:t>Vapour</a:t>
            </a:r>
            <a:r>
              <a:rPr lang="en-US" dirty="0"/>
              <a:t> (PWV) amounts are increasing?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IGS “repro1” troposphere products is providing worldwide IWV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6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  <p:pic>
        <p:nvPicPr>
          <p:cNvPr id="13" name="Obraz 11">
            <a:extLst>
              <a:ext uri="{FF2B5EF4-FFF2-40B4-BE49-F238E27FC236}">
                <a16:creationId xmlns:a16="http://schemas.microsoft.com/office/drawing/2014/main" xmlns="" id="{B5C014A5-E193-4818-9AEF-781BEA2E2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2000250"/>
            <a:ext cx="9114416" cy="3695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3154" y="1662078"/>
            <a:ext cx="9114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i="1" dirty="0">
                <a:solidFill>
                  <a:prstClr val="white"/>
                </a:solidFill>
                <a:latin typeface="Trebuchet MS" panose="020B0603020202020204" pitchFamily="34" charset="0"/>
              </a:rPr>
              <a:t>Screened and converted to Integrated Water Vapor (IWV) by O. Bock.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6763" y="1291668"/>
            <a:ext cx="9114416" cy="367587"/>
            <a:chOff x="2983323" y="1834593"/>
            <a:chExt cx="4960115" cy="692109"/>
          </a:xfrm>
        </p:grpSpPr>
        <p:sp>
          <p:nvSpPr>
            <p:cNvPr id="16" name="Freeform 15"/>
            <p:cNvSpPr/>
            <p:nvPr/>
          </p:nvSpPr>
          <p:spPr>
            <a:xfrm>
              <a:off x="2983323" y="1834593"/>
              <a:ext cx="1153515" cy="692109"/>
            </a:xfrm>
            <a:custGeom>
              <a:avLst/>
              <a:gdLst>
                <a:gd name="connsiteX0" fmla="*/ 0 w 1153515"/>
                <a:gd name="connsiteY0" fmla="*/ 0 h 692109"/>
                <a:gd name="connsiteX1" fmla="*/ 1153515 w 1153515"/>
                <a:gd name="connsiteY1" fmla="*/ 0 h 692109"/>
                <a:gd name="connsiteX2" fmla="*/ 1153515 w 1153515"/>
                <a:gd name="connsiteY2" fmla="*/ 692109 h 692109"/>
                <a:gd name="connsiteX3" fmla="*/ 0 w 1153515"/>
                <a:gd name="connsiteY3" fmla="*/ 692109 h 692109"/>
                <a:gd name="connsiteX4" fmla="*/ 0 w 1153515"/>
                <a:gd name="connsiteY4" fmla="*/ 0 h 69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15" h="692109">
                  <a:moveTo>
                    <a:pt x="0" y="0"/>
                  </a:moveTo>
                  <a:lnTo>
                    <a:pt x="1153515" y="0"/>
                  </a:lnTo>
                  <a:lnTo>
                    <a:pt x="1153515" y="692109"/>
                  </a:lnTo>
                  <a:lnTo>
                    <a:pt x="0" y="69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133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ZTD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Wingdings" panose="05000000000000000000" pitchFamily="2" charset="2"/>
                </a:rPr>
                <a:t> IWV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52190" y="1834593"/>
              <a:ext cx="1153515" cy="692109"/>
            </a:xfrm>
            <a:custGeom>
              <a:avLst/>
              <a:gdLst>
                <a:gd name="connsiteX0" fmla="*/ 0 w 1153515"/>
                <a:gd name="connsiteY0" fmla="*/ 0 h 692109"/>
                <a:gd name="connsiteX1" fmla="*/ 1153515 w 1153515"/>
                <a:gd name="connsiteY1" fmla="*/ 0 h 692109"/>
                <a:gd name="connsiteX2" fmla="*/ 1153515 w 1153515"/>
                <a:gd name="connsiteY2" fmla="*/ 692109 h 692109"/>
                <a:gd name="connsiteX3" fmla="*/ 0 w 1153515"/>
                <a:gd name="connsiteY3" fmla="*/ 692109 h 692109"/>
                <a:gd name="connsiteX4" fmla="*/ 0 w 1153515"/>
                <a:gd name="connsiteY4" fmla="*/ 0 h 69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15" h="692109">
                  <a:moveTo>
                    <a:pt x="0" y="0"/>
                  </a:moveTo>
                  <a:lnTo>
                    <a:pt x="1153515" y="0"/>
                  </a:lnTo>
                  <a:lnTo>
                    <a:pt x="1153515" y="692109"/>
                  </a:lnTo>
                  <a:lnTo>
                    <a:pt x="0" y="69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7A24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Daily Observations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521057" y="1834593"/>
              <a:ext cx="1153515" cy="692109"/>
            </a:xfrm>
            <a:custGeom>
              <a:avLst/>
              <a:gdLst>
                <a:gd name="connsiteX0" fmla="*/ 0 w 1153515"/>
                <a:gd name="connsiteY0" fmla="*/ 0 h 692109"/>
                <a:gd name="connsiteX1" fmla="*/ 1153515 w 1153515"/>
                <a:gd name="connsiteY1" fmla="*/ 0 h 692109"/>
                <a:gd name="connsiteX2" fmla="*/ 1153515 w 1153515"/>
                <a:gd name="connsiteY2" fmla="*/ 692109 h 692109"/>
                <a:gd name="connsiteX3" fmla="*/ 0 w 1153515"/>
                <a:gd name="connsiteY3" fmla="*/ 692109 h 692109"/>
                <a:gd name="connsiteX4" fmla="*/ 0 w 1153515"/>
                <a:gd name="connsiteY4" fmla="*/ 0 h 69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15" h="692109">
                  <a:moveTo>
                    <a:pt x="0" y="0"/>
                  </a:moveTo>
                  <a:lnTo>
                    <a:pt x="1153515" y="0"/>
                  </a:lnTo>
                  <a:lnTo>
                    <a:pt x="1153515" y="692109"/>
                  </a:lnTo>
                  <a:lnTo>
                    <a:pt x="0" y="69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A0F5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120 Stations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789923" y="1834593"/>
              <a:ext cx="1153515" cy="692109"/>
            </a:xfrm>
            <a:custGeom>
              <a:avLst/>
              <a:gdLst>
                <a:gd name="connsiteX0" fmla="*/ 0 w 1153515"/>
                <a:gd name="connsiteY0" fmla="*/ 0 h 692109"/>
                <a:gd name="connsiteX1" fmla="*/ 1153515 w 1153515"/>
                <a:gd name="connsiteY1" fmla="*/ 0 h 692109"/>
                <a:gd name="connsiteX2" fmla="*/ 1153515 w 1153515"/>
                <a:gd name="connsiteY2" fmla="*/ 692109 h 692109"/>
                <a:gd name="connsiteX3" fmla="*/ 0 w 1153515"/>
                <a:gd name="connsiteY3" fmla="*/ 692109 h 692109"/>
                <a:gd name="connsiteX4" fmla="*/ 0 w 1153515"/>
                <a:gd name="connsiteY4" fmla="*/ 0 h 69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15" h="692109">
                  <a:moveTo>
                    <a:pt x="0" y="0"/>
                  </a:moveTo>
                  <a:lnTo>
                    <a:pt x="1153515" y="0"/>
                  </a:lnTo>
                  <a:lnTo>
                    <a:pt x="1153515" y="692109"/>
                  </a:lnTo>
                  <a:lnTo>
                    <a:pt x="0" y="69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CEEC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Period: 1995-2010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55688" y="3751312"/>
            <a:ext cx="1065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C353D"/>
                </a:solidFill>
              </a:rPr>
              <a:t>From A. Klos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3154" y="1681128"/>
            <a:ext cx="911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/>
              <a:t>Screened and converted to Integrated Water Vapor (IWV) by O. Bock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836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" y="1517332"/>
            <a:ext cx="6108065" cy="4318635"/>
          </a:xfrm>
          <a:prstGeom prst="rect">
            <a:avLst/>
          </a:prstGeom>
        </p:spPr>
      </p:pic>
      <p:sp>
        <p:nvSpPr>
          <p:cNvPr id="6" name="Text Placeholder 15"/>
          <p:cNvSpPr txBox="1">
            <a:spLocks/>
          </p:cNvSpPr>
          <p:nvPr/>
        </p:nvSpPr>
        <p:spPr>
          <a:xfrm>
            <a:off x="7248525" y="1297005"/>
            <a:ext cx="4740276" cy="379887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IWV trends follow </a:t>
            </a:r>
            <a:r>
              <a:rPr lang="en-US" sz="1800" dirty="0" err="1"/>
              <a:t>T</a:t>
            </a:r>
            <a:r>
              <a:rPr lang="en-US" sz="1800" baseline="-25000" dirty="0" err="1"/>
              <a:t>s</a:t>
            </a:r>
            <a:r>
              <a:rPr lang="en-US" sz="1800" dirty="0"/>
              <a:t> trends globally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differences between different datasets (but GPS and ERA-Interim not too different)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due to </a:t>
            </a:r>
            <a:r>
              <a:rPr lang="en-US" sz="1800" dirty="0" err="1"/>
              <a:t>inhomogeneities</a:t>
            </a:r>
            <a:r>
              <a:rPr lang="en-US" sz="1800" dirty="0"/>
              <a:t> in datasets?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COST action                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20" descr="G:\Projets\COST_GNSS4SWEC\gnss4swec_logo.png">
            <a:extLst>
              <a:ext uri="{FF2B5EF4-FFF2-40B4-BE49-F238E27FC236}">
                <a16:creationId xmlns:a16="http://schemas.microsoft.com/office/drawing/2014/main" xmlns="" id="{4320C8C0-A0D3-4A54-B5F0-BBB43768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2721" y="4076260"/>
            <a:ext cx="820447" cy="67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12419" y="1108076"/>
            <a:ext cx="6586056" cy="4993461"/>
          </a:xfrm>
        </p:spPr>
        <p:txBody>
          <a:bodyPr/>
          <a:lstStyle/>
          <a:p>
            <a:pPr algn="ctr"/>
            <a:r>
              <a:rPr lang="en-US" dirty="0"/>
              <a:t>Trends for 1996-2010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 rot="20150692">
            <a:off x="3471" y="1424388"/>
            <a:ext cx="1750283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EF7A24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</a:rPr>
              <a:t>IGS Repro 1 IWV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1927761">
            <a:off x="75387" y="5507386"/>
            <a:ext cx="1724565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E6C133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  <a:sym typeface="Wingdings" panose="05000000000000000000" pitchFamily="2" charset="2"/>
              </a:rPr>
              <a:t>ERA-interim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IWV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2148582">
            <a:off x="5839720" y="1438495"/>
            <a:ext cx="1457325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75CEEC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>
                <a:solidFill>
                  <a:prstClr val="white"/>
                </a:solidFill>
                <a:latin typeface="+mj-lt"/>
              </a:rPr>
              <a:t>Satellite IWV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9826154">
            <a:off x="5677715" y="5642684"/>
            <a:ext cx="1569757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E6C133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  <a:sym typeface="Wingdings" panose="05000000000000000000" pitchFamily="2" charset="2"/>
              </a:rPr>
              <a:t>ERA-interim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T</a:t>
            </a:r>
            <a:r>
              <a:rPr kumimoji="0" lang="en-US" sz="1600" b="0" i="0" u="none" strike="noStrike" kern="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s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0163334" y="4221298"/>
            <a:ext cx="1750283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EF7A24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</a:rPr>
              <a:t>IGS Repro 1 IWV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grpSp>
        <p:nvGrpSpPr>
          <p:cNvPr id="5" name="Group 4"/>
          <p:cNvGrpSpPr/>
          <p:nvPr/>
        </p:nvGrpSpPr>
        <p:grpSpPr>
          <a:xfrm>
            <a:off x="766763" y="1601554"/>
            <a:ext cx="9145016" cy="1613521"/>
            <a:chOff x="646111" y="2037019"/>
            <a:chExt cx="9649072" cy="1758258"/>
          </a:xfrm>
        </p:grpSpPr>
        <p:pic>
          <p:nvPicPr>
            <p:cNvPr id="6" name="Picture 3" descr="E:\GNSS4SWEC\work\COMPAR_IWV_GPS_ERAI\IGS\repro1_trop_new\new_tri_3a\ech_1h\erai_pl\ERAI_cor_pl\scatter3_10sig_nearest_york.tri.ech.ech\tri_20np_3sig_2cdf\daily_5\monthly_15\all\visu_3sig_changes\ccjm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19"/>
            <a:stretch/>
          </p:blipFill>
          <p:spPr bwMode="auto">
            <a:xfrm>
              <a:off x="5317113" y="2037019"/>
              <a:ext cx="4978070" cy="1758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GNSS4SWEC\work\COMPAR_IWV_GPS_ERAI\IGS\repro1_trop_new\new_tri_3a\ech_1h\erai_pl\ERAI_cor_pl\scatter3_10sig_nearest_york.tri.ech\tri_20np_3sig_2cdf\daily_5\all\visu_3sig_changes\ccjm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" b="52891"/>
            <a:stretch/>
          </p:blipFill>
          <p:spPr bwMode="auto">
            <a:xfrm>
              <a:off x="646111" y="2038139"/>
              <a:ext cx="4983753" cy="175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66763" y="3264501"/>
            <a:ext cx="10768012" cy="2256398"/>
            <a:chOff x="766763" y="3674076"/>
            <a:chExt cx="10768012" cy="2256398"/>
          </a:xfrm>
        </p:grpSpPr>
        <p:sp>
          <p:nvSpPr>
            <p:cNvPr id="9" name="Content Placeholder 4"/>
            <p:cNvSpPr txBox="1">
              <a:spLocks/>
            </p:cNvSpPr>
            <p:nvPr/>
          </p:nvSpPr>
          <p:spPr>
            <a:xfrm>
              <a:off x="779460" y="5114181"/>
              <a:ext cx="10755315" cy="8162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SzPct val="100000"/>
                <a:buFont typeface="Georgia" pitchFamily="18" charset="0"/>
                <a:buNone/>
              </a:pPr>
              <a:endParaRPr lang="en-US" sz="1800" i="1" dirty="0"/>
            </a:p>
            <a:p>
              <a:pPr marL="0" indent="0" defTabSz="1371600"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00000"/>
                <a:buNone/>
              </a:pPr>
              <a:r>
                <a:rPr lang="en-US" sz="1600" dirty="0">
                  <a:solidFill>
                    <a:srgbClr val="266EBF"/>
                  </a:solidFill>
                  <a:ea typeface="Verdana" charset="0"/>
                  <a:cs typeface="Verdana" charset="0"/>
                  <a:sym typeface="Wingdings" panose="05000000000000000000" pitchFamily="2" charset="2"/>
                </a:rPr>
                <a:t> We will look for break points in the ERA-interim-GPS IWV differences time series  </a:t>
              </a:r>
              <a:endParaRPr lang="en-US" sz="1600" dirty="0">
                <a:solidFill>
                  <a:srgbClr val="266EBF"/>
                </a:solidFill>
                <a:ea typeface="Verdana" charset="0"/>
                <a:cs typeface="Verdana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66763" y="3674076"/>
              <a:ext cx="9145016" cy="1655805"/>
              <a:chOff x="646111" y="3849136"/>
              <a:chExt cx="9649072" cy="1804335"/>
            </a:xfrm>
          </p:grpSpPr>
          <p:pic>
            <p:nvPicPr>
              <p:cNvPr id="11" name="Picture 3" descr="E:\GNSS4SWEC\work\COMPAR_IWV_GPS_ERAI\IGS\repro1_trop_new\new_tri_3a\ech_1h\erai_pl\ERAI_cor_pl\scatter3_10sig_nearest_york.tri.ech.ech\tri_20np_3sig_2cdf\daily_5\monthly_15\all\visu_3sig_changes\ccjm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762" b="2923"/>
              <a:stretch/>
            </p:blipFill>
            <p:spPr bwMode="auto">
              <a:xfrm>
                <a:off x="5317113" y="3849136"/>
                <a:ext cx="4978070" cy="1804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E:\GNSS4SWEC\work\COMPAR_IWV_GPS_ERAI\IGS\repro1_trop_new\new_tri_3a\ech_1h\erai_pl\ERAI_cor_pl\scatter3_10sig_nearest_york.tri.ech\tri_20np_3sig_2cdf\daily_5\all\visu_3sig_changes\ccjm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562" b="3179"/>
              <a:stretch/>
            </p:blipFill>
            <p:spPr bwMode="auto">
              <a:xfrm>
                <a:off x="646111" y="3849136"/>
                <a:ext cx="4983753" cy="1804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TextBox 12"/>
          <p:cNvSpPr txBox="1"/>
          <p:nvPr/>
        </p:nvSpPr>
        <p:spPr>
          <a:xfrm rot="5400000">
            <a:off x="9176623" y="3166168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From O. Bock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-362840" y="3110612"/>
            <a:ext cx="2284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CCJM: Ogasawara, Japan</a:t>
            </a:r>
            <a:endParaRPr lang="en-US" sz="1400" i="1" dirty="0"/>
          </a:p>
        </p:txBody>
      </p:sp>
      <p:sp>
        <p:nvSpPr>
          <p:cNvPr id="15" name="Freeform 14"/>
          <p:cNvSpPr/>
          <p:nvPr/>
        </p:nvSpPr>
        <p:spPr>
          <a:xfrm>
            <a:off x="4228287" y="5505675"/>
            <a:ext cx="1724565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E6C133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  <a:sym typeface="Wingdings" panose="05000000000000000000" pitchFamily="2" charset="2"/>
              </a:rPr>
              <a:t>ERA-interim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IWV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77109" y="5504688"/>
            <a:ext cx="1750283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EF7A24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</a:rPr>
              <a:t>IGS Repro 1 IWV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610555" y="1291668"/>
            <a:ext cx="1199445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5AA0F5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</a:rPr>
              <a:t>Daily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856674" y="1291668"/>
            <a:ext cx="1572952" cy="367587"/>
          </a:xfrm>
          <a:custGeom>
            <a:avLst/>
            <a:gdLst>
              <a:gd name="connsiteX0" fmla="*/ 0 w 1153515"/>
              <a:gd name="connsiteY0" fmla="*/ 0 h 692109"/>
              <a:gd name="connsiteX1" fmla="*/ 1153515 w 1153515"/>
              <a:gd name="connsiteY1" fmla="*/ 0 h 692109"/>
              <a:gd name="connsiteX2" fmla="*/ 1153515 w 1153515"/>
              <a:gd name="connsiteY2" fmla="*/ 692109 h 692109"/>
              <a:gd name="connsiteX3" fmla="*/ 0 w 1153515"/>
              <a:gd name="connsiteY3" fmla="*/ 692109 h 692109"/>
              <a:gd name="connsiteX4" fmla="*/ 0 w 1153515"/>
              <a:gd name="connsiteY4" fmla="*/ 0 h 69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515" h="692109">
                <a:moveTo>
                  <a:pt x="0" y="0"/>
                </a:moveTo>
                <a:lnTo>
                  <a:pt x="1153515" y="0"/>
                </a:lnTo>
                <a:lnTo>
                  <a:pt x="1153515" y="692109"/>
                </a:lnTo>
                <a:lnTo>
                  <a:pt x="0" y="692109"/>
                </a:lnTo>
                <a:lnTo>
                  <a:pt x="0" y="0"/>
                </a:lnTo>
                <a:close/>
              </a:path>
            </a:pathLst>
          </a:custGeom>
          <a:solidFill>
            <a:srgbClr val="75CEEC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+mj-lt"/>
              </a:rPr>
              <a:t>Monthly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benchmark dataset generation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sp>
        <p:nvSpPr>
          <p:cNvPr id="25" name="Rounded Rectangle 24"/>
          <p:cNvSpPr/>
          <p:nvPr/>
        </p:nvSpPr>
        <p:spPr>
          <a:xfrm>
            <a:off x="772859" y="1371600"/>
            <a:ext cx="3240087" cy="914400"/>
          </a:xfrm>
          <a:prstGeom prst="roundRect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Real IWV Diff. (ERAI-GPS)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86488" y="1371600"/>
            <a:ext cx="3240087" cy="914400"/>
          </a:xfrm>
          <a:prstGeom prst="roundRect">
            <a:avLst/>
          </a:prstGeom>
          <a:solidFill>
            <a:srgbClr val="EF7A24"/>
          </a:solidFill>
          <a:ln w="19050" cap="rnd" cmpd="sng" algn="ctr">
            <a:solidFill>
              <a:srgbClr val="B0581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Synthetic IWV Diff.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330444" y="3000375"/>
            <a:ext cx="7537706" cy="2585323"/>
            <a:chOff x="4301869" y="3819525"/>
            <a:chExt cx="6188047" cy="2585323"/>
          </a:xfrm>
        </p:grpSpPr>
        <p:sp>
          <p:nvSpPr>
            <p:cNvPr id="28" name="TextBox 27"/>
            <p:cNvSpPr txBox="1"/>
            <p:nvPr/>
          </p:nvSpPr>
          <p:spPr>
            <a:xfrm>
              <a:off x="5849039" y="3819525"/>
              <a:ext cx="4640877" cy="2585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266EBF"/>
                  </a:solidFill>
                  <a:ea typeface="Verdana" charset="0"/>
                  <a:cs typeface="Verdana" charset="0"/>
                </a:rPr>
                <a:t>characterization of the number and amplitude of breaks (randomly inserted)</a:t>
              </a: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solidFill>
                  <a:srgbClr val="266EBF"/>
                </a:solidFill>
                <a:ea typeface="Verdana" charset="0"/>
                <a:cs typeface="Verdana" charset="0"/>
              </a:endParaRP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266EBF"/>
                  </a:solidFill>
                  <a:ea typeface="Verdana" charset="0"/>
                  <a:cs typeface="Verdana" charset="0"/>
                </a:rPr>
                <a:t>significant frequencies (annual, semi-annual…)</a:t>
              </a: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solidFill>
                  <a:srgbClr val="266EBF"/>
                </a:solidFill>
                <a:ea typeface="Verdana" charset="0"/>
                <a:cs typeface="Verdana" charset="0"/>
              </a:endParaRP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266EBF"/>
                  </a:solidFill>
                  <a:ea typeface="Verdana" charset="0"/>
                  <a:cs typeface="Verdana" charset="0"/>
                </a:rPr>
                <a:t>noise model: AR(1) + WN</a:t>
              </a: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solidFill>
                  <a:srgbClr val="266EBF"/>
                </a:solidFill>
                <a:ea typeface="Verdana" charset="0"/>
                <a:cs typeface="Verdana" charset="0"/>
              </a:endParaRP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266EBF"/>
                  </a:solidFill>
                  <a:ea typeface="Verdana" charset="0"/>
                  <a:cs typeface="Verdana" charset="0"/>
                </a:rPr>
                <a:t>characterization of non-climatic trends (reference series)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301869" y="4067175"/>
              <a:ext cx="1314751" cy="1890888"/>
              <a:chOff x="4301869" y="4067175"/>
              <a:chExt cx="1314751" cy="1890888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4301869" y="4067175"/>
                <a:ext cx="1314751" cy="9525"/>
              </a:xfrm>
              <a:prstGeom prst="straightConnector1">
                <a:avLst/>
              </a:prstGeom>
              <a:noFill/>
              <a:ln w="9525" cap="rnd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4301869" y="4811634"/>
                <a:ext cx="1314751" cy="9525"/>
              </a:xfrm>
              <a:prstGeom prst="straightConnector1">
                <a:avLst/>
              </a:prstGeom>
              <a:noFill/>
              <a:ln w="9525" cap="rnd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4301869" y="5381625"/>
                <a:ext cx="1314751" cy="9525"/>
              </a:xfrm>
              <a:prstGeom prst="straightConnector1">
                <a:avLst/>
              </a:prstGeom>
              <a:noFill/>
              <a:ln w="9525" cap="rnd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4301869" y="5948538"/>
                <a:ext cx="1314751" cy="9525"/>
              </a:xfrm>
              <a:prstGeom prst="straightConnector1">
                <a:avLst/>
              </a:prstGeom>
              <a:noFill/>
              <a:ln w="9525" cap="rnd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</p:grpSp>
      </p:grpSp>
      <p:sp>
        <p:nvSpPr>
          <p:cNvPr id="34" name="TextBox 33"/>
          <p:cNvSpPr txBox="1"/>
          <p:nvPr/>
        </p:nvSpPr>
        <p:spPr>
          <a:xfrm>
            <a:off x="447675" y="3000375"/>
            <a:ext cx="371581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6EBF"/>
                </a:solidFill>
                <a:ea typeface="Verdana" charset="0"/>
                <a:cs typeface="Verdana" charset="0"/>
              </a:rPr>
              <a:t>manual homogenization</a:t>
            </a:r>
          </a:p>
          <a:p>
            <a:r>
              <a:rPr lang="en-US" dirty="0">
                <a:solidFill>
                  <a:srgbClr val="266EBF"/>
                </a:solidFill>
                <a:ea typeface="Verdana" charset="0"/>
                <a:cs typeface="Verdana" charset="0"/>
              </a:rPr>
              <a:t>IGS log files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266EBF"/>
                </a:solidFill>
                <a:ea typeface="Verdana" charset="0"/>
                <a:cs typeface="Verdana" charset="0"/>
              </a:rPr>
              <a:t>power spectra density analysis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266EBF"/>
                </a:solidFill>
                <a:ea typeface="Verdana" charset="0"/>
                <a:cs typeface="Verdana" charset="0"/>
              </a:rPr>
              <a:t>noise analysis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266EBF"/>
                </a:solidFill>
                <a:ea typeface="Verdana" charset="0"/>
                <a:cs typeface="Verdana" charset="0"/>
              </a:rPr>
              <a:t>non-climatic trend analysis</a:t>
            </a:r>
          </a:p>
        </p:txBody>
      </p:sp>
    </p:spTree>
    <p:extLst>
      <p:ext uri="{BB962C8B-B14F-4D97-AF65-F5344CB8AC3E}">
        <p14:creationId xmlns:p14="http://schemas.microsoft.com/office/powerpoint/2010/main" val="110387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benchmark dataset generation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International Workshop on Improving GNSS and SAR Tropospheric Products for Meteorology</a:t>
            </a:r>
            <a:endParaRPr lang="nl-NL" dirty="0"/>
          </a:p>
        </p:txBody>
      </p:sp>
      <p:pic>
        <p:nvPicPr>
          <p:cNvPr id="5" name="Picture Placeholder 24"/>
          <p:cNvPicPr>
            <a:picLocks noChangeAspect="1"/>
          </p:cNvPicPr>
          <p:nvPr/>
        </p:nvPicPr>
        <p:blipFill rotWithShape="1">
          <a:blip r:embed="rId2"/>
          <a:srcRect t="-362" b="26"/>
          <a:stretch/>
        </p:blipFill>
        <p:spPr>
          <a:xfrm>
            <a:off x="3889374" y="4029075"/>
            <a:ext cx="2930525" cy="1981200"/>
          </a:xfrm>
          <a:prstGeom prst="rect">
            <a:avLst/>
          </a:prstGeom>
        </p:spPr>
      </p:pic>
      <p:pic>
        <p:nvPicPr>
          <p:cNvPr id="6" name="Picture Placeholder 22"/>
          <p:cNvPicPr>
            <a:picLocks noChangeAspect="1"/>
          </p:cNvPicPr>
          <p:nvPr/>
        </p:nvPicPr>
        <p:blipFill rotWithShape="1">
          <a:blip r:embed="rId3"/>
          <a:srcRect t="-244" b="-244"/>
          <a:stretch/>
        </p:blipFill>
        <p:spPr>
          <a:xfrm>
            <a:off x="7296149" y="4021546"/>
            <a:ext cx="2932113" cy="2013825"/>
          </a:xfrm>
          <a:prstGeom prst="rect">
            <a:avLst/>
          </a:prstGeom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xmlns="" id="{EE51A196-781D-411B-9DF8-C89E5867F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-625" r="66419" b="625"/>
          <a:stretch/>
        </p:blipFill>
        <p:spPr>
          <a:xfrm>
            <a:off x="652463" y="4029075"/>
            <a:ext cx="2940050" cy="1981200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652463" y="2484061"/>
            <a:ext cx="2940050" cy="15278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seasonal signals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breaks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white noise (WN)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half" idx="4294967295"/>
          </p:nvPr>
        </p:nvSpPr>
        <p:spPr>
          <a:xfrm>
            <a:off x="3888022" y="2484060"/>
            <a:ext cx="2934406" cy="15278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= EASY but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autoregressive process of the first order (noise model = AR(1)+WN)</a:t>
            </a:r>
          </a:p>
        </p:txBody>
      </p:sp>
      <p:sp>
        <p:nvSpPr>
          <p:cNvPr id="13" name="Text Placeholder 15"/>
          <p:cNvSpPr txBox="1">
            <a:spLocks/>
          </p:cNvSpPr>
          <p:nvPr/>
        </p:nvSpPr>
        <p:spPr>
          <a:xfrm>
            <a:off x="7124575" y="2484058"/>
            <a:ext cx="4534025" cy="1527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nl-NL" sz="14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= MODERATE but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gaps (up to 20% of missing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non-climatic trend (Ref. Series)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2463" y="1109017"/>
            <a:ext cx="11006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 variants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</a:rPr>
              <a:t>assess the performances of break detection methods w.r.t. dataset characteristics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67050" y="3933825"/>
            <a:ext cx="457200" cy="200025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4125" y="3943350"/>
            <a:ext cx="457200" cy="200025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58350" y="3933825"/>
            <a:ext cx="576000" cy="200025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3675" y="5467350"/>
            <a:ext cx="723275" cy="276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1" y="5429250"/>
            <a:ext cx="8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3F"/>
                </a:solidFill>
                <a:ea typeface="Verdana" charset="0"/>
                <a:cs typeface="Verdana" charset="0"/>
              </a:rPr>
              <a:t>Breaks:</a:t>
            </a:r>
          </a:p>
          <a:p>
            <a:r>
              <a:rPr lang="en-US" sz="900" b="1" dirty="0">
                <a:solidFill>
                  <a:srgbClr val="FF0000"/>
                </a:solidFill>
                <a:ea typeface="Verdana" charset="0"/>
                <a:cs typeface="Verdana" charset="0"/>
              </a:rPr>
              <a:t>simulated</a:t>
            </a:r>
            <a:endParaRPr lang="fr-BE" sz="900" b="1" dirty="0">
              <a:solidFill>
                <a:srgbClr val="FF0000"/>
              </a:solidFill>
              <a:ea typeface="Verdana" charset="0"/>
              <a:cs typeface="Verdana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5850" y="1704975"/>
            <a:ext cx="2209800" cy="666750"/>
          </a:xfrm>
          <a:prstGeom prst="roundRect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+mj-lt"/>
              </a:rPr>
              <a:t>EASY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86250" y="1704975"/>
            <a:ext cx="2209800" cy="666750"/>
          </a:xfrm>
          <a:prstGeom prst="roundRect">
            <a:avLst/>
          </a:prstGeom>
          <a:solidFill>
            <a:srgbClr val="EF7A24"/>
          </a:solidFill>
          <a:ln w="19050" cap="rnd" cmpd="sng" algn="ctr">
            <a:solidFill>
              <a:srgbClr val="B0581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>
                <a:solidFill>
                  <a:prstClr val="white"/>
                </a:solidFill>
                <a:latin typeface="+mj-lt"/>
              </a:rPr>
              <a:t>MODERATE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8575" y="1704975"/>
            <a:ext cx="2209800" cy="666750"/>
          </a:xfrm>
          <a:prstGeom prst="roundRect">
            <a:avLst/>
          </a:prstGeom>
          <a:solidFill>
            <a:srgbClr val="CC0000"/>
          </a:solidFill>
          <a:ln w="19050" cap="rnd" cmpd="sng" algn="ctr">
            <a:solidFill>
              <a:srgbClr val="71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+mj-lt"/>
              </a:rPr>
              <a:t>COMPLEX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08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detection methods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International Workshop on Improving GNSS and SAR Tropospheric Products for Meteorology</a:t>
            </a:r>
            <a:endParaRPr lang="nl-N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32622156"/>
              </p:ext>
            </p:extLst>
          </p:nvPr>
        </p:nvGraphicFramePr>
        <p:xfrm>
          <a:off x="6591300" y="3958716"/>
          <a:ext cx="4958869" cy="138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133798"/>
              </p:ext>
            </p:extLst>
          </p:nvPr>
        </p:nvGraphicFramePr>
        <p:xfrm>
          <a:off x="717001" y="1711002"/>
          <a:ext cx="5099082" cy="349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19"/>
          <p:cNvSpPr txBox="1">
            <a:spLocks/>
          </p:cNvSpPr>
          <p:nvPr/>
        </p:nvSpPr>
        <p:spPr>
          <a:xfrm>
            <a:off x="6095999" y="1690967"/>
            <a:ext cx="5819775" cy="2071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nl-NL" sz="14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8 break detection methods (7/8 different operators)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13 break detection methods (</a:t>
            </a:r>
            <a:r>
              <a:rPr lang="en-US" sz="1800" dirty="0" err="1">
                <a:solidFill>
                  <a:schemeClr val="accent2"/>
                </a:solidFill>
              </a:rPr>
              <a:t>daily+monthly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not all of them applied on EASY/MODERATE/COMPLEX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4 main types of break detection methods:</a:t>
            </a:r>
          </a:p>
        </p:txBody>
      </p:sp>
    </p:spTree>
    <p:extLst>
      <p:ext uri="{BB962C8B-B14F-4D97-AF65-F5344CB8AC3E}">
        <p14:creationId xmlns:p14="http://schemas.microsoft.com/office/powerpoint/2010/main" val="3067874332"/>
      </p:ext>
    </p:extLst>
  </p:cSld>
  <p:clrMapOvr>
    <a:masterClrMapping/>
  </p:clrMapOvr>
</p:sld>
</file>

<file path=ppt/theme/theme1.xml><?xml version="1.0" encoding="utf-8"?>
<a:theme xmlns:a="http://schemas.openxmlformats.org/drawingml/2006/main" name="1 KMI-IRM THEME">
  <a:themeElements>
    <a:clrScheme name="Custom 25">
      <a:dk1>
        <a:srgbClr val="58697A"/>
      </a:dk1>
      <a:lt1>
        <a:srgbClr val="FFFFFF"/>
      </a:lt1>
      <a:dk2>
        <a:srgbClr val="626262"/>
      </a:dk2>
      <a:lt2>
        <a:srgbClr val="F2F2F2"/>
      </a:lt2>
      <a:accent1>
        <a:srgbClr val="58697A"/>
      </a:accent1>
      <a:accent2>
        <a:srgbClr val="266EBF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76CDEE"/>
      </a:hlink>
      <a:folHlink>
        <a:srgbClr val="1482AB"/>
      </a:folHlink>
    </a:clrScheme>
    <a:fontScheme name="KMI_Font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1439</Words>
  <Application>Microsoft Office PowerPoint</Application>
  <PresentationFormat>Custom</PresentationFormat>
  <Paragraphs>247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 KMI-IRM THEME</vt:lpstr>
      <vt:lpstr>PowerPoint Presentation</vt:lpstr>
      <vt:lpstr>Outline</vt:lpstr>
      <vt:lpstr>Introduction</vt:lpstr>
      <vt:lpstr>Introduction</vt:lpstr>
      <vt:lpstr>Introduction</vt:lpstr>
      <vt:lpstr>Introduction</vt:lpstr>
      <vt:lpstr>Synthetic benchmark dataset generation</vt:lpstr>
      <vt:lpstr>Synthetic benchmark dataset generation</vt:lpstr>
      <vt:lpstr>Break detection methods</vt:lpstr>
      <vt:lpstr>Performance: 1. Accuracy of break point positions</vt:lpstr>
      <vt:lpstr>Performance: 1. Accuracy of break point positions</vt:lpstr>
      <vt:lpstr>Performance: 1. Accuracy of break point positions</vt:lpstr>
      <vt:lpstr>Performance: 2. Centered RMSE</vt:lpstr>
      <vt:lpstr>Performance: 2. Centered RMSE</vt:lpstr>
      <vt:lpstr>Performance: 3. Trend differences</vt:lpstr>
      <vt:lpstr>Performance: 3. Trend differences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 Delhaye</dc:creator>
  <cp:lastModifiedBy>Roeland Van Malderen</cp:lastModifiedBy>
  <cp:revision>428</cp:revision>
  <cp:lastPrinted>2016-12-08T10:40:15Z</cp:lastPrinted>
  <dcterms:created xsi:type="dcterms:W3CDTF">2019-03-13T15:25:37Z</dcterms:created>
  <dcterms:modified xsi:type="dcterms:W3CDTF">2020-04-30T12:42:03Z</dcterms:modified>
</cp:coreProperties>
</file>